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5" r:id="rId4"/>
    <p:sldId id="265" r:id="rId5"/>
    <p:sldId id="266" r:id="rId6"/>
    <p:sldId id="267" r:id="rId7"/>
    <p:sldId id="268" r:id="rId8"/>
    <p:sldId id="277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060848"/>
            <a:ext cx="8064896" cy="3445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</a:rPr>
              <a:t>大数据、大扶贫、大物流、大金融</a:t>
            </a:r>
            <a:endParaRPr lang="en-US" altLang="zh-CN" sz="2800" b="1" dirty="0" smtClean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00B050"/>
                </a:solidFill>
              </a:rPr>
              <a:t>让农民“贵”起来</a:t>
            </a:r>
            <a:endParaRPr lang="en-US" altLang="zh-CN" sz="4800" b="1" dirty="0" smtClean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4800" b="1" dirty="0" smtClean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00B050"/>
                </a:solidFill>
              </a:rPr>
              <a:t>张建设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67543" y="1896720"/>
          <a:ext cx="7848873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美国、澳大利亚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中国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小麦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1400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吨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2520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吨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大豆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2170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吨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4000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玉米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983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吨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30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鸡蛋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10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30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猪肉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12.6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23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牛肉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12.5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22.5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原奶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2.7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3.5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牛奶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smtClean="0"/>
                        <a:t>4.5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11</a:t>
                      </a:r>
                      <a:r>
                        <a:rPr lang="zh-CN" altLang="en-US" dirty="0" smtClean="0"/>
                        <a:t>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公斤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203662"/>
            <a:ext cx="8640960" cy="113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50"/>
                </a:solidFill>
              </a:rPr>
              <a:t> 连年增长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≠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粮食安全，农业可持续发展遭遇提高价格和继续补贴“天花板”，遭遇生产要素费用提升“地板”。</a:t>
            </a:r>
            <a:endParaRPr lang="zh-CN" altLang="en-US" sz="2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5589240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/>
              <a:t>——</a:t>
            </a:r>
            <a:r>
              <a:rPr lang="zh-CN" altLang="en-US" dirty="0" smtClean="0"/>
              <a:t>刘铁斌，中国农业技术推广协会住澳大利亚代表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76470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2015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1-9</a:t>
            </a:r>
            <a:r>
              <a:rPr lang="zh-CN" altLang="en-US" dirty="0" smtClean="0"/>
              <a:t>月贵州省***州电商关键数据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95536" y="1268760"/>
          <a:ext cx="8424936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指标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数值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同比增速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全省排名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活跃用户数（万人）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44%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活跃卖家数（万人）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0.48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52%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买进有效</a:t>
                      </a:r>
                      <a:r>
                        <a:rPr lang="en-US" altLang="zh-CN" dirty="0" smtClean="0"/>
                        <a:t>GMV</a:t>
                      </a:r>
                      <a:r>
                        <a:rPr lang="zh-CN" altLang="en-US" dirty="0" smtClean="0"/>
                        <a:t>（亿元）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41%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卖出有效</a:t>
                      </a:r>
                      <a:r>
                        <a:rPr lang="en-US" altLang="zh-CN" dirty="0" smtClean="0"/>
                        <a:t>GMV</a:t>
                      </a:r>
                      <a:r>
                        <a:rPr lang="zh-CN" altLang="en-US" dirty="0" smtClean="0"/>
                        <a:t>（亿元）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接受包裹（万件）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1023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54%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发出包裹（万件）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067944" y="400506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/>
              <a:t>数据来源：某传统平台电商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4427527"/>
            <a:ext cx="799288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/>
              <a:t>一个州贡献</a:t>
            </a:r>
            <a:r>
              <a:rPr lang="en-US" altLang="zh-CN" dirty="0" smtClean="0"/>
              <a:t>21</a:t>
            </a:r>
            <a:r>
              <a:rPr lang="zh-CN" altLang="en-US" dirty="0" smtClean="0"/>
              <a:t>亿元，仅排名第五；收入</a:t>
            </a:r>
            <a:r>
              <a:rPr lang="en-US" altLang="zh-CN" dirty="0" smtClean="0"/>
              <a:t>1</a:t>
            </a:r>
            <a:r>
              <a:rPr lang="zh-CN" altLang="en-US" dirty="0" smtClean="0"/>
              <a:t>亿元，已排名第三；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dirty="0" smtClean="0"/>
              <a:t>45</a:t>
            </a:r>
            <a:r>
              <a:rPr lang="zh-CN" altLang="en-US" dirty="0" smtClean="0"/>
              <a:t>万消费者人均贡献</a:t>
            </a:r>
            <a:r>
              <a:rPr lang="en-US" altLang="zh-CN" dirty="0" smtClean="0"/>
              <a:t>4666</a:t>
            </a:r>
            <a:r>
              <a:rPr lang="zh-CN" altLang="en-US" dirty="0" smtClean="0"/>
              <a:t>元，</a:t>
            </a:r>
            <a:r>
              <a:rPr lang="en-US" altLang="zh-CN" dirty="0" smtClean="0"/>
              <a:t>4800</a:t>
            </a:r>
            <a:r>
              <a:rPr lang="zh-CN" altLang="en-US" dirty="0" smtClean="0"/>
              <a:t>家商家平均收入仅</a:t>
            </a:r>
            <a:r>
              <a:rPr lang="en-US" altLang="zh-CN" dirty="0" smtClean="0"/>
              <a:t>20833</a:t>
            </a:r>
            <a:r>
              <a:rPr lang="zh-CN" altLang="en-US" dirty="0" smtClean="0"/>
              <a:t>元；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/>
              <a:t>买进客单价为</a:t>
            </a:r>
            <a:r>
              <a:rPr lang="en-US" altLang="zh-CN" dirty="0" smtClean="0"/>
              <a:t>205</a:t>
            </a:r>
            <a:r>
              <a:rPr lang="zh-CN" altLang="en-US" dirty="0" smtClean="0"/>
              <a:t>元，卖出客单价为</a:t>
            </a:r>
            <a:r>
              <a:rPr lang="en-US" altLang="zh-CN" dirty="0" smtClean="0"/>
              <a:t>348</a:t>
            </a:r>
            <a:r>
              <a:rPr lang="zh-CN" altLang="en-US" dirty="0" smtClean="0"/>
              <a:t>元；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/>
              <a:t>另，根据阿里巴巴的数据，</a:t>
            </a:r>
            <a:r>
              <a:rPr lang="en-US" altLang="zh-CN" dirty="0" smtClean="0"/>
              <a:t>2014</a:t>
            </a:r>
            <a:r>
              <a:rPr lang="zh-CN" altLang="en-US" dirty="0" smtClean="0"/>
              <a:t>年全国</a:t>
            </a:r>
            <a:r>
              <a:rPr lang="en-US" altLang="zh-CN" dirty="0" smtClean="0"/>
              <a:t>834</a:t>
            </a:r>
            <a:r>
              <a:rPr lang="zh-CN" altLang="en-US" dirty="0" smtClean="0"/>
              <a:t>个国家级贫困县，共买进</a:t>
            </a:r>
            <a:r>
              <a:rPr lang="en-US" altLang="zh-CN" dirty="0" smtClean="0"/>
              <a:t>1000</a:t>
            </a:r>
            <a:r>
              <a:rPr lang="zh-CN" altLang="en-US" dirty="0" smtClean="0"/>
              <a:t>亿，卖出仅</a:t>
            </a:r>
            <a:r>
              <a:rPr lang="en-US" altLang="zh-CN" dirty="0" smtClean="0"/>
              <a:t>120</a:t>
            </a:r>
            <a:r>
              <a:rPr lang="zh-CN" altLang="en-US" dirty="0" smtClean="0"/>
              <a:t>亿；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23528" y="284455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B050"/>
                </a:solidFill>
              </a:rPr>
              <a:t>传统电商是在扶贫还是致贫？</a:t>
            </a:r>
            <a:endParaRPr lang="en-US" altLang="zh-CN" sz="24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556792"/>
            <a:ext cx="80648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/>
              <a:t> 中国每亩耕地化肥施用量是发达国的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倍左右，化肥单季利用率仅为</a:t>
            </a:r>
            <a:r>
              <a:rPr lang="en-US" altLang="zh-CN" sz="2000" dirty="0" smtClean="0"/>
              <a:t>30%</a:t>
            </a:r>
            <a:r>
              <a:rPr lang="zh-CN" altLang="en-US" sz="2000" dirty="0" smtClean="0"/>
              <a:t>左右，低于发达国家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个百分点以上；农药利用率仅为</a:t>
            </a:r>
            <a:r>
              <a:rPr lang="en-US" altLang="zh-CN" sz="2000" dirty="0" smtClean="0"/>
              <a:t>33%</a:t>
            </a:r>
            <a:r>
              <a:rPr lang="zh-CN" altLang="en-US" sz="2000" dirty="0" smtClean="0"/>
              <a:t>左右，低于发达国家</a:t>
            </a:r>
            <a:r>
              <a:rPr lang="en-US" altLang="zh-CN" sz="2000" dirty="0" smtClean="0"/>
              <a:t>20-30</a:t>
            </a:r>
            <a:r>
              <a:rPr lang="zh-CN" altLang="en-US" sz="2000" dirty="0" smtClean="0"/>
              <a:t>个百分点，全国约有</a:t>
            </a:r>
            <a:r>
              <a:rPr lang="en-US" altLang="zh-CN" sz="2000" dirty="0" smtClean="0"/>
              <a:t>1.4</a:t>
            </a:r>
            <a:r>
              <a:rPr lang="zh-CN" altLang="en-US" sz="2000" dirty="0" smtClean="0"/>
              <a:t>亿亩耕地受农药污染，土壤自净能力受到严重影响。</a:t>
            </a:r>
            <a:endParaRPr lang="en-US" altLang="zh-CN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 smtClean="0"/>
              <a:t>  现行农地经营权流转集中模式，实际上是一种小农经济复制模式，即在小农基础上的农地流转集中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实际难以实现规模经济。从已有的时间看，农业合作社也难以成为一种替代农户经营的经营模式，而公司</a:t>
            </a:r>
            <a:r>
              <a:rPr lang="en-US" altLang="zh-CN" sz="2000" dirty="0" smtClean="0"/>
              <a:t>+</a:t>
            </a:r>
            <a:r>
              <a:rPr lang="zh-CN" altLang="en-US" sz="2000" dirty="0" smtClean="0"/>
              <a:t>农户模式则始终未能实现真正意义上的“双赢”，因此也不能成为一种发展方向。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en-US" altLang="zh-CN" sz="2000" dirty="0" smtClean="0"/>
              <a:t>                                                                ——</a:t>
            </a:r>
            <a:r>
              <a:rPr lang="zh-CN" altLang="en-US" sz="2000" dirty="0" smtClean="0"/>
              <a:t>程国强，中国需要新粮食安全观</a:t>
            </a:r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203662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50"/>
                </a:solidFill>
              </a:rPr>
              <a:t> 新的粮食安全观是确保资源安全前提下的粮食安全，谷物基本自给、口粮绝对安全，积极利用国际农产品市场和农业资源。</a:t>
            </a:r>
            <a:endParaRPr lang="zh-CN" alt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1988840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+mn-ea"/>
              </a:rPr>
              <a:t>德国农牧渔业产值一直维持在国内生产总值</a:t>
            </a:r>
            <a:r>
              <a:rPr lang="en-US" altLang="zh-CN" dirty="0" smtClean="0">
                <a:latin typeface="+mn-ea"/>
              </a:rPr>
              <a:t>0.8%</a:t>
            </a:r>
            <a:r>
              <a:rPr lang="zh-CN" altLang="en-US" dirty="0" smtClean="0">
                <a:latin typeface="+mn-ea"/>
              </a:rPr>
              <a:t>的水平，</a:t>
            </a:r>
            <a:r>
              <a:rPr lang="en-US" altLang="zh-CN" dirty="0" smtClean="0">
                <a:latin typeface="+mn-ea"/>
              </a:rPr>
              <a:t>2013</a:t>
            </a:r>
            <a:r>
              <a:rPr lang="zh-CN" altLang="en-US" dirty="0" smtClean="0">
                <a:latin typeface="+mn-ea"/>
              </a:rPr>
              <a:t>年农业就业人数占国内总就业人数的</a:t>
            </a:r>
            <a:r>
              <a:rPr lang="en-US" altLang="zh-CN" dirty="0" smtClean="0">
                <a:latin typeface="+mn-ea"/>
              </a:rPr>
              <a:t>1.5%</a:t>
            </a:r>
            <a:r>
              <a:rPr lang="zh-CN" altLang="en-US" dirty="0" smtClean="0">
                <a:latin typeface="+mn-ea"/>
              </a:rPr>
              <a:t>，解决了本国</a:t>
            </a:r>
            <a:r>
              <a:rPr lang="en-US" altLang="zh-CN" dirty="0" smtClean="0">
                <a:latin typeface="+mn-ea"/>
              </a:rPr>
              <a:t>80%</a:t>
            </a:r>
            <a:r>
              <a:rPr lang="zh-CN" altLang="en-US" dirty="0" smtClean="0">
                <a:latin typeface="+mn-ea"/>
              </a:rPr>
              <a:t>以上的实物需求，还承担了美化乡村景观，为工商业提供原材料，为能源部门提供能源等重要功能。（农业及食品相关产业就业人数占到国内总就业人数的</a:t>
            </a:r>
            <a:r>
              <a:rPr lang="en-US" altLang="zh-CN" dirty="0" smtClean="0">
                <a:latin typeface="+mn-ea"/>
              </a:rPr>
              <a:t>11%</a:t>
            </a:r>
            <a:r>
              <a:rPr lang="zh-CN" altLang="en-US" dirty="0" smtClean="0">
                <a:latin typeface="+mn-ea"/>
              </a:rPr>
              <a:t>。）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荷兰人均耕地面积只有</a:t>
            </a:r>
            <a:r>
              <a:rPr lang="en-US" altLang="zh-CN" dirty="0" smtClean="0"/>
              <a:t>0.86</a:t>
            </a:r>
            <a:r>
              <a:rPr lang="zh-CN" altLang="en-US" dirty="0" smtClean="0"/>
              <a:t>亩，但是，荷兰采用了高密度的现代化技术，全球农产品出口第二。农产品出口占全球</a:t>
            </a:r>
            <a:r>
              <a:rPr lang="en-US" altLang="zh-CN" dirty="0" smtClean="0"/>
              <a:t>9%</a:t>
            </a:r>
            <a:r>
              <a:rPr lang="zh-CN" altLang="en-US" dirty="0" smtClean="0"/>
              <a:t>，连续</a:t>
            </a:r>
            <a:r>
              <a:rPr lang="en-US" altLang="zh-CN" dirty="0" smtClean="0"/>
              <a:t>10</a:t>
            </a:r>
            <a:r>
              <a:rPr lang="zh-CN" altLang="en-US" dirty="0" smtClean="0"/>
              <a:t>年农产品出口世界第二；</a:t>
            </a:r>
            <a:endParaRPr lang="en-US" altLang="zh-CN" dirty="0" smtClean="0"/>
          </a:p>
        </p:txBody>
      </p:sp>
      <p:sp>
        <p:nvSpPr>
          <p:cNvPr id="5" name="矩形 4"/>
          <p:cNvSpPr/>
          <p:nvPr/>
        </p:nvSpPr>
        <p:spPr>
          <a:xfrm>
            <a:off x="323528" y="284455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B050"/>
                </a:solidFill>
              </a:rPr>
              <a:t>我国传统农业一直处于世界领先地位，形成了精耕细作的技术体系，在农艺、农具、土地利用率和土地生产率等方面长期居于世界领先地位。</a:t>
            </a:r>
            <a:endParaRPr lang="en-US" altLang="zh-CN" sz="24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1628800"/>
            <a:ext cx="813690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贵州是我国的农业大省，但没有平原，其中</a:t>
            </a:r>
            <a:r>
              <a:rPr lang="en-US" altLang="zh-CN" dirty="0" smtClean="0"/>
              <a:t>92.5%</a:t>
            </a:r>
            <a:r>
              <a:rPr lang="zh-CN" altLang="en-US" dirty="0" smtClean="0"/>
              <a:t>的面积为山地或丘陵。贵州的耕地多为坡地和梯田，即在平缓的山坡上修成一层层的平坝，平坝再切割成为小块田块，这种狭小、错落的坝子田就是贵州农业的基本形态。贵州人均耕地面积只有</a:t>
            </a:r>
            <a:r>
              <a:rPr lang="en-US" altLang="zh-CN" dirty="0" smtClean="0"/>
              <a:t>0.67</a:t>
            </a:r>
            <a:r>
              <a:rPr lang="zh-CN" altLang="en-US" dirty="0" smtClean="0"/>
              <a:t>亩，但是，近年来，贵州的粮食自给率在</a:t>
            </a:r>
            <a:r>
              <a:rPr lang="en-US" altLang="zh-CN" dirty="0" smtClean="0"/>
              <a:t>90%</a:t>
            </a:r>
            <a:r>
              <a:rPr lang="zh-CN" altLang="en-US" dirty="0" smtClean="0"/>
              <a:t>左右，肉类、蔬菜、茶叶则能够大宗输出。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夫稼，为之者人也，生之者地也，养之者天也；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顺天时，量地利，则用力少而成功多；</a:t>
            </a:r>
            <a:endParaRPr lang="en-US" altLang="zh-CN" dirty="0" smtClean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284455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B050"/>
                </a:solidFill>
              </a:rPr>
              <a:t>让农民“贵”起来，让中国农民得到世界尊重，面向全球推广中国的山地高效农法。</a:t>
            </a:r>
            <a:endParaRPr lang="en-US" altLang="zh-CN" sz="24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916832"/>
            <a:ext cx="8346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 smtClean="0">
                <a:latin typeface="+mn-ea"/>
              </a:rPr>
              <a:t>一体化采购基地。</a:t>
            </a:r>
            <a:r>
              <a:rPr lang="zh-CN" altLang="en-US" sz="2000" dirty="0" smtClean="0">
                <a:latin typeface="+mn-ea"/>
              </a:rPr>
              <a:t>供给侧创新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en-US" altLang="zh-CN" sz="2000" b="1" dirty="0" smtClean="0">
                <a:latin typeface="+mn-ea"/>
              </a:rPr>
              <a:t> </a:t>
            </a:r>
            <a:r>
              <a:rPr lang="zh-CN" altLang="en-US" sz="2000" b="1" dirty="0" smtClean="0">
                <a:latin typeface="+mn-ea"/>
              </a:rPr>
              <a:t>可视化供应链</a:t>
            </a:r>
            <a:r>
              <a:rPr lang="zh-CN" altLang="en-US" sz="2000" dirty="0" smtClean="0">
                <a:latin typeface="+mn-ea"/>
              </a:rPr>
              <a:t>。数据、透明、社会化资源整合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en-US" altLang="zh-CN" sz="2000" b="1" dirty="0" smtClean="0">
                <a:latin typeface="+mn-ea"/>
              </a:rPr>
              <a:t> </a:t>
            </a:r>
            <a:r>
              <a:rPr lang="zh-CN" altLang="en-US" sz="2000" b="1" dirty="0" smtClean="0">
                <a:latin typeface="+mn-ea"/>
              </a:rPr>
              <a:t>本地化消费合作社</a:t>
            </a:r>
            <a:r>
              <a:rPr lang="zh-CN" altLang="en-US" sz="2000" dirty="0" smtClean="0">
                <a:latin typeface="+mn-ea"/>
              </a:rPr>
              <a:t>。让社区实体店活下去</a:t>
            </a:r>
            <a:endParaRPr lang="en-US" altLang="zh-CN" sz="2000" dirty="0" smtClean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528" y="284455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B050"/>
                </a:solidFill>
              </a:rPr>
              <a:t>农村电子商务给农民一片天，逐步化解“有产品无商品，有商品无商标，由商标无品牌”，创造“小批量对接大市场”的高效率。</a:t>
            </a:r>
            <a:endParaRPr lang="en-US" altLang="zh-CN" sz="24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182831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50"/>
                </a:solidFill>
              </a:rPr>
              <a:t>一个充满不信任的社会实际上是在向所有的经济活动征收一种税，一种高度信任的社会里没有的税。</a:t>
            </a:r>
            <a:r>
              <a:rPr lang="zh-CN" altLang="en-US" sz="2000" dirty="0" smtClean="0">
                <a:latin typeface="+mn-ea"/>
              </a:rPr>
              <a:t>（弗朗西斯</a:t>
            </a:r>
            <a:r>
              <a:rPr lang="en-US" altLang="zh-CN" sz="2000" dirty="0" smtClean="0">
                <a:latin typeface="+mn-ea"/>
                <a:cs typeface="Arial"/>
              </a:rPr>
              <a:t>•</a:t>
            </a:r>
            <a:r>
              <a:rPr lang="zh-CN" altLang="en-US" sz="2000" dirty="0" smtClean="0">
                <a:latin typeface="+mn-ea"/>
                <a:cs typeface="Arial"/>
              </a:rPr>
              <a:t>福山）</a:t>
            </a:r>
            <a:endParaRPr lang="zh-CN" altLang="en-US" sz="2000" dirty="0">
              <a:latin typeface="+mn-ea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846862"/>
              </p:ext>
            </p:extLst>
          </p:nvPr>
        </p:nvGraphicFramePr>
        <p:xfrm>
          <a:off x="395536" y="1844824"/>
          <a:ext cx="7992888" cy="1483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战略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altLang="zh-CN" dirty="0" smtClean="0">
                          <a:latin typeface="Arial"/>
                          <a:cs typeface="Arial"/>
                        </a:rPr>
                        <a:t>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执行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=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结果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税或红利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=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最终结果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altLang="zh-CN" b="0" dirty="0" smtClean="0">
                          <a:latin typeface="Arial"/>
                          <a:cs typeface="Arial"/>
                        </a:rPr>
                        <a:t>Χ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=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 smtClean="0"/>
                        <a:t>减</a:t>
                      </a:r>
                      <a:r>
                        <a:rPr lang="en-US" altLang="zh-CN" b="0" dirty="0" smtClean="0"/>
                        <a:t>40%</a:t>
                      </a:r>
                      <a:r>
                        <a:rPr lang="zh-CN" altLang="en-US" b="0" dirty="0" smtClean="0"/>
                        <a:t>税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=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60</a:t>
                      </a:r>
                      <a:endParaRPr lang="zh-CN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zh-CN" b="0" dirty="0" smtClean="0">
                          <a:latin typeface="Arial"/>
                          <a:cs typeface="Arial"/>
                        </a:rPr>
                        <a:t>Χ</a:t>
                      </a:r>
                      <a:endParaRPr lang="zh-CN" altLang="en-US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=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 smtClean="0"/>
                        <a:t>减</a:t>
                      </a:r>
                      <a:r>
                        <a:rPr lang="en-US" altLang="zh-CN" b="0" dirty="0" smtClean="0"/>
                        <a:t>10%</a:t>
                      </a:r>
                      <a:r>
                        <a:rPr lang="zh-CN" altLang="en-US" b="0" dirty="0" smtClean="0"/>
                        <a:t>税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=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90</a:t>
                      </a:r>
                      <a:endParaRPr lang="zh-CN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zh-CN" b="0" dirty="0" smtClean="0">
                          <a:latin typeface="Arial"/>
                          <a:cs typeface="Arial"/>
                        </a:rPr>
                        <a:t>Χ</a:t>
                      </a:r>
                      <a:endParaRPr lang="zh-CN" altLang="en-US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=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100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 smtClean="0"/>
                        <a:t>加</a:t>
                      </a:r>
                      <a:r>
                        <a:rPr lang="en-US" altLang="zh-CN" b="0" dirty="0" smtClean="0"/>
                        <a:t>20%</a:t>
                      </a:r>
                      <a:r>
                        <a:rPr lang="zh-CN" altLang="en-US" b="0" dirty="0" smtClean="0"/>
                        <a:t>红利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=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/>
                        <a:t>120</a:t>
                      </a:r>
                      <a:endParaRPr lang="zh-CN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24028" y="3429000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/>
              <a:t>史蒂芬</a:t>
            </a:r>
            <a:r>
              <a:rPr lang="en-US" altLang="zh-CN" sz="1400" dirty="0" smtClean="0">
                <a:latin typeface="Arial"/>
                <a:cs typeface="Arial"/>
              </a:rPr>
              <a:t>•M</a:t>
            </a:r>
            <a:r>
              <a:rPr lang="en-US" altLang="zh-CN" sz="1400" dirty="0">
                <a:latin typeface="Arial"/>
                <a:cs typeface="Arial"/>
              </a:rPr>
              <a:t> </a:t>
            </a:r>
            <a:r>
              <a:rPr lang="en-US" altLang="zh-CN" sz="1400" dirty="0" smtClean="0">
                <a:latin typeface="Arial"/>
                <a:cs typeface="Arial"/>
              </a:rPr>
              <a:t>•R •</a:t>
            </a:r>
            <a:r>
              <a:rPr lang="zh-CN" altLang="en-US" sz="1400" dirty="0" smtClean="0">
                <a:latin typeface="Arial"/>
                <a:cs typeface="Arial"/>
              </a:rPr>
              <a:t>柯维  </a:t>
            </a:r>
            <a:r>
              <a:rPr lang="en-US" altLang="zh-CN" sz="1400" dirty="0" smtClean="0">
                <a:latin typeface="Arial"/>
                <a:cs typeface="Arial"/>
              </a:rPr>
              <a:t>《</a:t>
            </a:r>
            <a:r>
              <a:rPr lang="zh-CN" altLang="en-US" sz="1400" dirty="0" smtClean="0">
                <a:latin typeface="Arial"/>
                <a:cs typeface="Arial"/>
              </a:rPr>
              <a:t>信任的速度</a:t>
            </a:r>
            <a:r>
              <a:rPr lang="en-US" altLang="zh-CN" sz="1400" dirty="0" smtClean="0">
                <a:latin typeface="Arial"/>
                <a:cs typeface="Arial"/>
              </a:rPr>
              <a:t>》</a:t>
            </a:r>
            <a:endParaRPr lang="zh-CN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3721" y="4255928"/>
            <a:ext cx="7914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 smtClean="0">
                <a:latin typeface="+mn-ea"/>
              </a:rPr>
              <a:t>熟人间的信任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 smtClean="0">
                <a:latin typeface="+mn-ea"/>
              </a:rPr>
              <a:t>基于数据的信任</a:t>
            </a:r>
            <a:endParaRPr lang="en-US" altLang="zh-CN" sz="2000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</a:rPr>
              <a:t>品牌的信任：个人品牌、区域品牌、渠道品牌</a:t>
            </a:r>
            <a:endParaRPr lang="en-US" altLang="zh-CN" sz="2400" dirty="0" smtClean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3604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968</Words>
  <Application>Microsoft Office PowerPoint</Application>
  <PresentationFormat>全屏显示(4:3)</PresentationFormat>
  <Paragraphs>119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宋体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kd</dc:creator>
  <cp:lastModifiedBy>user03706</cp:lastModifiedBy>
  <cp:revision>34</cp:revision>
  <dcterms:created xsi:type="dcterms:W3CDTF">2015-12-07T00:13:01Z</dcterms:created>
  <dcterms:modified xsi:type="dcterms:W3CDTF">2016-01-06T01:36:18Z</dcterms:modified>
</cp:coreProperties>
</file>