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256" r:id="rId3"/>
    <p:sldId id="258" r:id="rId4"/>
    <p:sldId id="265" r:id="rId5"/>
    <p:sldId id="259" r:id="rId6"/>
    <p:sldId id="336" r:id="rId7"/>
    <p:sldId id="337" r:id="rId8"/>
    <p:sldId id="266" r:id="rId9"/>
    <p:sldId id="291" r:id="rId10"/>
    <p:sldId id="290" r:id="rId11"/>
    <p:sldId id="292" r:id="rId12"/>
    <p:sldId id="293" r:id="rId13"/>
    <p:sldId id="294" r:id="rId14"/>
    <p:sldId id="295" r:id="rId15"/>
    <p:sldId id="296" r:id="rId16"/>
    <p:sldId id="297" r:id="rId17"/>
    <p:sldId id="298" r:id="rId18"/>
    <p:sldId id="299" r:id="rId19"/>
    <p:sldId id="300" r:id="rId20"/>
    <p:sldId id="334" r:id="rId21"/>
    <p:sldId id="301" r:id="rId22"/>
    <p:sldId id="362" r:id="rId23"/>
    <p:sldId id="312" r:id="rId24"/>
    <p:sldId id="302" r:id="rId25"/>
    <p:sldId id="303" r:id="rId26"/>
    <p:sldId id="304" r:id="rId27"/>
    <p:sldId id="328" r:id="rId28"/>
    <p:sldId id="307" r:id="rId29"/>
    <p:sldId id="311" r:id="rId30"/>
    <p:sldId id="276" r:id="rId31"/>
    <p:sldId id="325" r:id="rId32"/>
  </p:sldIdLst>
  <p:sldSz cx="12192000" cy="6858000"/>
  <p:notesSz cx="6858000" cy="9144000"/>
  <p:embeddedFontLst>
    <p:embeddedFont>
      <p:font typeface="方正小标宋简体" charset="-122"/>
    </p:embeddedFont>
    <p:embeddedFont>
      <p:font typeface="华文中宋" pitchFamily="2" charset="-122"/>
      <p:regular r:id="rId37"/>
    </p:embeddedFont>
    <p:embeddedFont>
      <p:font typeface="华文中宋" charset="-122"/>
      <p:regular r:id="rId38"/>
    </p:embeddedFont>
    <p:embeddedFont>
      <p:font typeface="Calibri" pitchFamily="34" charset="0"/>
      <p:bold r:id="rId39"/>
    </p:embeddedFont>
    <p:embeddedFont>
      <p:font typeface="Times New Roman" pitchFamily="18" charset="0"/>
      <p:bold r:id="rId40"/>
    </p:embeddedFont>
    <p:embeddedFont>
      <p:font typeface="黑体" charset="-122"/>
      <p:regular r:id="rId41"/>
    </p:embeddedFont>
    <p:embeddedFont>
      <p:font typeface="黑体" pitchFamily="49" charset="-122"/>
      <p:regular r:id="rId42"/>
    </p:embeddedFont>
    <p:embeddedFont>
      <p:font typeface="仿宋" pitchFamily="49" charset="-122"/>
      <p:regular r:id="rId43"/>
    </p:embeddedFont>
    <p:embeddedFont>
      <p:font typeface="方正小标宋简体" pitchFamily="2" charset="-12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DBF3"/>
    <a:srgbClr val="000000"/>
    <a:srgbClr val="0158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44" d="100"/>
          <a:sy n="44" d="100"/>
        </p:scale>
        <p:origin x="-786" y="-108"/>
      </p:cViewPr>
      <p:guideLst>
        <p:guide orient="horz" pos="2105"/>
        <p:guide pos="387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3" Type="http://schemas.openxmlformats.org/officeDocument/2006/relationships/font" Target="fonts/font7.fntdata"/><Relationship Id="rId42" Type="http://schemas.openxmlformats.org/officeDocument/2006/relationships/font" Target="fonts/font6.fntdata"/><Relationship Id="rId41" Type="http://schemas.openxmlformats.org/officeDocument/2006/relationships/font" Target="fonts/font5.fntdata"/><Relationship Id="rId40" Type="http://schemas.openxmlformats.org/officeDocument/2006/relationships/font" Target="fonts/font4.fntdata"/><Relationship Id="rId4" Type="http://schemas.openxmlformats.org/officeDocument/2006/relationships/slide" Target="slides/slide2.xml"/><Relationship Id="rId39" Type="http://schemas.openxmlformats.org/officeDocument/2006/relationships/font" Target="fonts/font3.fntdata"/><Relationship Id="rId38" Type="http://schemas.openxmlformats.org/officeDocument/2006/relationships/font" Target="fonts/font2.fntdata"/><Relationship Id="rId37" Type="http://schemas.openxmlformats.org/officeDocument/2006/relationships/font" Target="fonts/font1.fntdata"/><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notesMaster" Target="notesMasters/notesMaster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D:\&#24037;&#20316;\&#30427;&#19990;&#27719;&#37329;\&#30427;&#19990;&#27719;&#37329;&#26032;&#19977;&#26495;&#25237;&#36164;&#22522;&#37329; &#22269;&#20225;&#28151;&#25913;A&#36718;\&#23665;&#19996;&#20271;&#20048;&#24196;&#22253;&#24320;&#21457;&#26377;&#38480;&#20844;&#21496;&#20171;&#32461;\&#26032;&#24314; Microsoft Excel &#24037;&#20316;&#349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Overflow="ellipsis" vert="horz" anchor="ctr" anchorCtr="1"/>
          <a:lstStyle/>
          <a:p>
            <a:pPr algn="ctr">
              <a:defRPr sz="1400" kern="1200" cap="none" spc="20" baseline="0">
                <a:solidFill>
                  <a:schemeClr val="tx1">
                    <a:lumMod val="50000"/>
                    <a:lumOff val="50000"/>
                  </a:schemeClr>
                </a:solidFill>
                <a:latin typeface="+mn-lt"/>
                <a:ea typeface="+mn-ea"/>
                <a:cs typeface="+mn-cs"/>
              </a:defRPr>
            </a:pPr>
            <a:r>
              <a:rPr lang="zh-CN" sz="1600" b="1" i="0" u="none" strike="noStrike" kern="1200" cap="none" spc="20" normalizeH="0" baseline="0">
                <a:solidFill>
                  <a:srgbClr val="000000"/>
                </a:solidFill>
                <a:effectLst/>
                <a:latin typeface="方正小标宋简体" charset="0"/>
                <a:ea typeface="方正小标宋简体" charset="0"/>
                <a:cs typeface="+mn-cs"/>
              </a:rPr>
              <a:t>农业信息化设施普及率</a:t>
            </a:r>
            <a:endParaRPr lang="zh-CN" sz="1600" b="1" i="0" u="none" strike="noStrike" kern="1200" cap="none" spc="20" normalizeH="0" baseline="0">
              <a:solidFill>
                <a:srgbClr val="000000"/>
              </a:solidFill>
              <a:effectLst/>
              <a:latin typeface="方正小标宋简体" charset="0"/>
              <a:ea typeface="方正小标宋简体" charset="0"/>
              <a:cs typeface="+mn-cs"/>
            </a:endParaRPr>
          </a:p>
        </c:rich>
      </c:tx>
      <c:layout/>
      <c:overlay val="0"/>
      <c:spPr>
        <a:noFill/>
        <a:ln>
          <a:noFill/>
        </a:ln>
        <a:effectLst/>
      </c:spPr>
    </c:title>
    <c:autoTitleDeleted val="0"/>
    <c:plotArea>
      <c:layout>
        <c:manualLayout>
          <c:layoutTarget val="inner"/>
          <c:xMode val="edge"/>
          <c:yMode val="edge"/>
          <c:x val="0.0669052695705148"/>
          <c:y val="0.154431178298558"/>
          <c:w val="0.922053000304599"/>
          <c:h val="0.769233510128741"/>
        </c:manualLayout>
      </c:layout>
      <c:barChart>
        <c:barDir val="col"/>
        <c:grouping val="clustered"/>
        <c:varyColors val="0"/>
        <c:ser>
          <c:idx val="0"/>
          <c:order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gradFill>
            <a:ln w="9525" cap="flat" cmpd="sng" algn="ctr">
              <a:solidFill>
                <a:schemeClr val="accent1">
                  <a:shade val="95000"/>
                </a:schemeClr>
              </a:solidFill>
              <a:round/>
            </a:ln>
            <a:effectLst>
              <a:outerShdw blurRad="40000" dist="20000" dir="5400000" rotWithShape="0">
                <a:schemeClr val="accent1">
                  <a:alpha val="38000"/>
                </a:schemeClr>
              </a:outerShdw>
            </a:effectLst>
          </c:spPr>
          <c:invertIfNegative val="0"/>
          <c:dLbls>
            <c:dLbl>
              <c:idx val="0"/>
              <c:layout/>
              <c:numFmt formatCode="General" sourceLinked="1"/>
              <c:txPr>
                <a:bodyPr rot="0" spcFirstLastPara="1" vertOverflow="clip" horzOverflow="clip" vert="horz" wrap="square" lIns="38100" tIns="19050" rIns="38100" bIns="19050" anchor="ctr" anchorCtr="1">
                  <a:spAutoFit/>
                </a:bodyPr>
                <a:lstStyle/>
                <a:p>
                  <a:pPr>
                    <a:defRPr sz="900" kern="1200">
                      <a:solidFill>
                        <a:schemeClr val="tx1">
                          <a:lumMod val="50000"/>
                          <a:lumOff val="50000"/>
                        </a:schemeClr>
                      </a:solidFill>
                      <a:latin typeface="+mn-lt"/>
                      <a:ea typeface="+mn-ea"/>
                      <a:cs typeface="+mn-cs"/>
                    </a:defRPr>
                  </a:pPr>
                </a:p>
              </c:txPr>
              <c:dLblPos val="inEnd"/>
              <c:showLegendKey val="0"/>
              <c:showVal val="1"/>
              <c:showCatName val="0"/>
              <c:showSerName val="0"/>
              <c:showPercent val="0"/>
              <c:showBubbleSize val="0"/>
              <c:extLst>
                <c:ext xmlns:c15="http://schemas.microsoft.com/office/drawing/2012/chart" uri="{CE6537A1-D6FC-4f65-9D91-7224C49458BB}"/>
              </c:extLst>
            </c:dLbl>
            <c:dLbl>
              <c:idx val="1"/>
              <c:layout/>
              <c:numFmt formatCode="General" sourceLinked="1"/>
              <c:txPr>
                <a:bodyPr rot="0" spcFirstLastPara="1" vertOverflow="clip" horzOverflow="clip" vert="horz" wrap="square" lIns="38100" tIns="19050" rIns="38100" bIns="19050" anchor="ctr" anchorCtr="1">
                  <a:spAutoFit/>
                </a:bodyPr>
                <a:lstStyle/>
                <a:p>
                  <a:pPr>
                    <a:defRPr sz="900" kern="1200">
                      <a:solidFill>
                        <a:schemeClr val="tx1">
                          <a:lumMod val="50000"/>
                          <a:lumOff val="50000"/>
                        </a:schemeClr>
                      </a:solidFill>
                      <a:latin typeface="+mn-lt"/>
                      <a:ea typeface="+mn-ea"/>
                      <a:cs typeface="+mn-cs"/>
                    </a:defRPr>
                  </a:pPr>
                </a:p>
              </c:txPr>
              <c:dLblPos val="inEnd"/>
              <c:showLegendKey val="0"/>
              <c:showVal val="1"/>
              <c:showCatName val="0"/>
              <c:showSerName val="0"/>
              <c:showPercent val="0"/>
              <c:showBubbleSize val="0"/>
              <c:extLst>
                <c:ext xmlns:c15="http://schemas.microsoft.com/office/drawing/2012/chart" uri="{CE6537A1-D6FC-4f65-9D91-7224C49458BB}"/>
              </c:extLst>
            </c:dLbl>
            <c:dLbl>
              <c:idx val="2"/>
              <c:layout/>
              <c:numFmt formatCode="General" sourceLinked="1"/>
              <c:txPr>
                <a:bodyPr rot="0" spcFirstLastPara="1" vertOverflow="clip" horzOverflow="clip" vert="horz" wrap="square" lIns="38100" tIns="19050" rIns="38100" bIns="19050" anchor="ctr" anchorCtr="1">
                  <a:spAutoFit/>
                </a:bodyPr>
                <a:lstStyle/>
                <a:p>
                  <a:pPr>
                    <a:defRPr sz="900" kern="1200">
                      <a:solidFill>
                        <a:schemeClr val="tx1">
                          <a:lumMod val="50000"/>
                          <a:lumOff val="50000"/>
                        </a:schemeClr>
                      </a:solidFill>
                      <a:latin typeface="+mn-lt"/>
                      <a:ea typeface="+mn-ea"/>
                      <a:cs typeface="+mn-cs"/>
                    </a:defRPr>
                  </a:pPr>
                </a:p>
              </c:txPr>
              <c:dLblPos val="inEnd"/>
              <c:showLegendKey val="0"/>
              <c:showVal val="1"/>
              <c:showCatName val="0"/>
              <c:showSerName val="0"/>
              <c:showPercent val="0"/>
              <c:showBubbleSize val="0"/>
              <c:extLst>
                <c:ext xmlns:c15="http://schemas.microsoft.com/office/drawing/2012/chart" uri="{CE6537A1-D6FC-4f65-9D91-7224C49458BB}"/>
              </c:extLst>
            </c:dLbl>
            <c:dLbl>
              <c:idx val="3"/>
              <c:layout/>
              <c:numFmt formatCode="General" sourceLinked="1"/>
              <c:txPr>
                <a:bodyPr rot="0" spcFirstLastPara="1" vertOverflow="clip" horzOverflow="clip" vert="horz" wrap="square" lIns="38100" tIns="19050" rIns="38100" bIns="19050" anchor="ctr" anchorCtr="1">
                  <a:spAutoFit/>
                </a:bodyPr>
                <a:lstStyle/>
                <a:p>
                  <a:pPr>
                    <a:defRPr sz="900" kern="1200">
                      <a:solidFill>
                        <a:schemeClr val="tx1">
                          <a:lumMod val="50000"/>
                          <a:lumOff val="50000"/>
                        </a:schemeClr>
                      </a:solidFill>
                      <a:latin typeface="+mn-lt"/>
                      <a:ea typeface="+mn-ea"/>
                      <a:cs typeface="+mn-cs"/>
                    </a:defRPr>
                  </a:pPr>
                </a:p>
              </c:txPr>
              <c:dLblPos val="inEnd"/>
              <c:showLegendKey val="0"/>
              <c:showVal val="1"/>
              <c:showCatName val="0"/>
              <c:showSerName val="0"/>
              <c:showPercent val="0"/>
              <c:showBubbleSize val="0"/>
              <c:extLst>
                <c:ext xmlns:c15="http://schemas.microsoft.com/office/drawing/2012/chart" uri="{CE6537A1-D6FC-4f65-9D91-7224C49458BB}"/>
              </c:extLst>
            </c:dLbl>
            <c:numFmt formatCode="General" sourceLinked="1"/>
            <c:spPr>
              <a:noFill/>
              <a:ln>
                <a:noFill/>
              </a:ln>
              <a:effectLst/>
            </c:spPr>
            <c:txPr>
              <a:bodyPr rot="-5400000" spcFirstLastPara="1" vertOverflow="clip" horzOverflow="clip" vert="horz" wrap="square" lIns="38100" tIns="19050" rIns="38100" bIns="19050" anchor="ctr" anchorCtr="1">
                <a:spAutoFit/>
              </a:bodyPr>
              <a:lstStyle/>
              <a:p>
                <a:pPr>
                  <a:defRPr sz="900" kern="1200">
                    <a:solidFill>
                      <a:schemeClr val="tx1">
                        <a:lumMod val="50000"/>
                        <a:lumOff val="50000"/>
                      </a:schemeClr>
                    </a:solidFill>
                    <a:latin typeface="+mn-lt"/>
                    <a:ea typeface="+mn-ea"/>
                    <a:cs typeface="+mn-cs"/>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noFill/>
                    <a:ln w="9525">
                      <a:solidFill>
                        <a:schemeClr val="tx1">
                          <a:lumMod val="35000"/>
                          <a:lumOff val="65000"/>
                        </a:schemeClr>
                      </a:solidFill>
                    </a:ln>
                    <a:effectLst/>
                  </c:spPr>
                </c15:leaderLines>
              </c:ext>
            </c:extLst>
          </c:dLbls>
          <c:cat>
            <c:strRef>
              <c:f>Sheet1!$A$51:$D$51</c:f>
              <c:strCache>
                <c:ptCount val="4"/>
                <c:pt idx="0">
                  <c:v>智能手机</c:v>
                </c:pt>
                <c:pt idx="1">
                  <c:v>运营商网络</c:v>
                </c:pt>
                <c:pt idx="2">
                  <c:v>PC电脑</c:v>
                </c:pt>
                <c:pt idx="3">
                  <c:v>宽带</c:v>
                </c:pt>
              </c:strCache>
            </c:strRef>
          </c:cat>
          <c:val>
            <c:numRef>
              <c:f>Sheet1!$A$52:$D$52</c:f>
              <c:numCache>
                <c:formatCode>0.00%</c:formatCode>
                <c:ptCount val="4"/>
                <c:pt idx="0">
                  <c:v>0.846000000000001</c:v>
                </c:pt>
                <c:pt idx="1">
                  <c:v>0.602000000000001</c:v>
                </c:pt>
                <c:pt idx="2">
                  <c:v>0.259</c:v>
                </c:pt>
                <c:pt idx="3">
                  <c:v>0.215</c:v>
                </c:pt>
              </c:numCache>
            </c:numRef>
          </c:val>
        </c:ser>
        <c:dLbls>
          <c:dLblPos val="outEnd"/>
          <c:showLegendKey val="0"/>
          <c:showVal val="1"/>
          <c:showCatName val="0"/>
          <c:showSerName val="0"/>
          <c:showPercent val="0"/>
          <c:showBubbleSize val="0"/>
        </c:dLbls>
        <c:gapWidth val="100"/>
        <c:overlap val="-24"/>
        <c:axId val="77389184"/>
        <c:axId val="77292672"/>
      </c:barChart>
      <c:catAx>
        <c:axId val="77389184"/>
        <c:scaling>
          <c:orientation val="minMax"/>
        </c:scaling>
        <c:delete val="0"/>
        <c:axPos val="b"/>
        <c:numFmt formatCode="General" sourceLinked="1"/>
        <c:majorTickMark val="none"/>
        <c:minorTickMark val="none"/>
        <c:tickLblPos val="nextTo"/>
        <c:spPr>
          <a:noFill/>
          <a:ln w="19050" cap="flat" cmpd="sng" algn="ctr">
            <a:solidFill>
              <a:schemeClr val="dk1"/>
            </a:solidFill>
            <a:prstDash val="solid"/>
            <a:miter lim="800000"/>
          </a:ln>
          <a:effectLst/>
        </c:spPr>
        <c:txPr>
          <a:bodyPr rot="-60000000" spcFirstLastPara="0" vertOverflow="ellipsis" horzOverflow="overflow" vert="horz" wrap="square" anchor="ctr" anchorCtr="1"/>
          <a:lstStyle/>
          <a:p>
            <a:pPr>
              <a:defRPr sz="900" kern="1200">
                <a:solidFill>
                  <a:schemeClr val="tx1"/>
                </a:solidFill>
                <a:latin typeface="+mn-lt"/>
                <a:ea typeface="+mn-ea"/>
                <a:cs typeface="+mn-cs"/>
              </a:defRPr>
            </a:pPr>
          </a:p>
        </c:txPr>
        <c:crossAx val="77292672"/>
        <c:crosses val="autoZero"/>
        <c:auto val="1"/>
        <c:lblAlgn val="ctr"/>
        <c:lblOffset val="100"/>
        <c:tickMarkSkip val="1"/>
        <c:noMultiLvlLbl val="0"/>
      </c:catAx>
      <c:valAx>
        <c:axId val="77292672"/>
        <c:scaling>
          <c:orientation val="minMax"/>
        </c:scaling>
        <c:delete val="0"/>
        <c:axPos val="l"/>
        <c:majorGridlines>
          <c:spPr>
            <a:noFill/>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w="19050" cap="flat" cmpd="sng" algn="ctr">
            <a:solidFill>
              <a:schemeClr val="dk1"/>
            </a:solidFill>
            <a:prstDash val="solid"/>
            <a:miter lim="800000"/>
          </a:ln>
          <a:effectLst/>
        </c:spPr>
        <c:txPr>
          <a:bodyPr rot="-60000000" spcFirstLastPara="0" vertOverflow="ellipsis" horzOverflow="overflow" vert="horz" wrap="square" anchor="ctr" anchorCtr="1"/>
          <a:lstStyle/>
          <a:p>
            <a:pPr>
              <a:defRPr sz="900" kern="1200">
                <a:solidFill>
                  <a:schemeClr val="tx1"/>
                </a:solidFill>
                <a:latin typeface="+mn-lt"/>
                <a:ea typeface="+mn-ea"/>
                <a:cs typeface="+mn-cs"/>
              </a:defRPr>
            </a:pPr>
          </a:p>
        </c:txPr>
        <c:crossAx val="77389184"/>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900" kern="1200">
          <a:solidFill>
            <a:schemeClr val="dk1"/>
          </a:solidFill>
          <a:latin typeface="+mn-lt"/>
          <a:ea typeface="+mn-ea"/>
          <a:cs typeface="+mn-cs"/>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
        <p:nvSpPr>
          <p:cNvPr id="7" name="文本框 6"/>
          <p:cNvSpPr txBox="1"/>
          <p:nvPr userDrawn="1"/>
        </p:nvSpPr>
        <p:spPr>
          <a:xfrm>
            <a:off x="361315" y="98425"/>
            <a:ext cx="3542665" cy="339090"/>
          </a:xfrm>
          <a:prstGeom prst="rect">
            <a:avLst/>
          </a:prstGeom>
          <a:noFill/>
          <a:effectLst/>
        </p:spPr>
        <p:txBody>
          <a:bodyPr wrap="square" rtlCol="0">
            <a:spAutoFit/>
          </a:bodyPr>
          <a:lstStyle/>
          <a:p>
            <a:r>
              <a:rPr lang="zh-CN" altLang="zh-CN" sz="1600" b="1">
                <a:latin typeface="方正小标宋简体" charset="0"/>
                <a:ea typeface="方正小标宋简体" charset="0"/>
              </a:rPr>
              <a:t>用伯乐庄园的产品做自己的伯乐</a:t>
            </a:r>
          </a:p>
        </p:txBody>
      </p:sp>
      <p:pic>
        <p:nvPicPr>
          <p:cNvPr id="10" name="图片 9" descr="伯乐庄园logo.png"/>
          <p:cNvPicPr>
            <a:picLocks noChangeAspect="1"/>
          </p:cNvPicPr>
          <p:nvPr userDrawn="1"/>
        </p:nvPicPr>
        <p:blipFill>
          <a:blip r:embed="rId2" cstate="print"/>
          <a:srcRect/>
          <a:stretch>
            <a:fillRect/>
          </a:stretch>
        </p:blipFill>
        <p:spPr>
          <a:xfrm>
            <a:off x="10795" y="0"/>
            <a:ext cx="447675" cy="486410"/>
          </a:xfrm>
          <a:prstGeom prst="rect">
            <a:avLst/>
          </a:prstGeom>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jpeg"/><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jpeg"/><Relationship Id="rId1"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jpeg"/><Relationship Id="rId1" Type="http://schemas.openxmlformats.org/officeDocument/2006/relationships/image" Target="../media/image2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27.jpe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hemeOverride" Target="../theme/themeOverride1.xml"/><Relationship Id="rId2" Type="http://schemas.openxmlformats.org/officeDocument/2006/relationships/image" Target="../media/image36.png"/><Relationship Id="rId1" Type="http://schemas.openxmlformats.org/officeDocument/2006/relationships/image" Target="../media/image35.png"/></Relationships>
</file>

<file path=ppt/slides/_rels/slide22.xml.rels><?xml version="1.0" encoding="UTF-8" standalone="yes"?>
<Relationships xmlns="http://schemas.openxmlformats.org/package/2006/relationships"><Relationship Id="rId9" Type="http://schemas.openxmlformats.org/officeDocument/2006/relationships/image" Target="../media/image45.jpeg"/><Relationship Id="rId8" Type="http://schemas.openxmlformats.org/officeDocument/2006/relationships/image" Target="../media/image44.jpeg"/><Relationship Id="rId7" Type="http://schemas.openxmlformats.org/officeDocument/2006/relationships/image" Target="../media/image43.jpeg"/><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3" Type="http://schemas.openxmlformats.org/officeDocument/2006/relationships/image" Target="../media/image39.jpeg"/><Relationship Id="rId2" Type="http://schemas.openxmlformats.org/officeDocument/2006/relationships/image" Target="../media/image38.jpeg"/><Relationship Id="rId13" Type="http://schemas.openxmlformats.org/officeDocument/2006/relationships/slideLayout" Target="../slideLayouts/slideLayout2.xml"/><Relationship Id="rId12" Type="http://schemas.openxmlformats.org/officeDocument/2006/relationships/image" Target="../media/image48.jpeg"/><Relationship Id="rId11" Type="http://schemas.openxmlformats.org/officeDocument/2006/relationships/image" Target="../media/image47.png"/><Relationship Id="rId10" Type="http://schemas.openxmlformats.org/officeDocument/2006/relationships/image" Target="../media/image46.jpeg"/><Relationship Id="rId1" Type="http://schemas.openxmlformats.org/officeDocument/2006/relationships/image" Target="../media/image37.jpe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2.png"/><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image" Target="../media/image49.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7.jpeg"/><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image" Target="../media/image54.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2.jpeg"/><Relationship Id="rId1" Type="http://schemas.openxmlformats.org/officeDocument/2006/relationships/image" Target="../media/image61.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4.png"/><Relationship Id="rId1" Type="http://schemas.openxmlformats.org/officeDocument/2006/relationships/image" Target="../media/image63.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68.jpeg"/><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6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5"/>
          <p:cNvSpPr>
            <a:spLocks noGrp="1"/>
          </p:cNvSpPr>
          <p:nvPr/>
        </p:nvSpPr>
        <p:spPr>
          <a:xfrm>
            <a:off x="2524125" y="2227580"/>
            <a:ext cx="7308215" cy="1050925"/>
          </a:xfrm>
          <a:prstGeom prst="rect">
            <a:avLst/>
          </a:prstGeom>
          <a:noFill/>
          <a:ln w="9525">
            <a:noFill/>
            <a:miter/>
          </a:ln>
          <a:effectLst>
            <a:glow rad="63500">
              <a:schemeClr val="accent3">
                <a:satMod val="175000"/>
                <a:alpha val="40000"/>
              </a:schemeClr>
            </a:glow>
            <a:outerShdw blurRad="76200" dist="63500" dir="8100000" algn="tr" rotWithShape="0">
              <a:prstClr val="black">
                <a:alpha val="40000"/>
              </a:prstClr>
            </a:outerShdw>
          </a:effectLst>
        </p:spPr>
        <p:txBody>
          <a:bodyPr anchor="ctr"/>
          <a:lstStyle>
            <a:lvl1pPr lvl="0" algn="ctr" rtl="0" eaLnBrk="1" fontAlgn="base" hangingPunct="1">
              <a:spcBef>
                <a:spcPct val="0"/>
              </a:spcBef>
              <a:spcAft>
                <a:spcPct val="0"/>
              </a:spcAft>
              <a:defRPr sz="3600" kern="1200">
                <a:solidFill>
                  <a:schemeClr val="accent1"/>
                </a:solidFill>
                <a:latin typeface="+mj-lt"/>
                <a:ea typeface="+mj-ea"/>
                <a:cs typeface="+mj-cs"/>
              </a:defRPr>
            </a:lvl1pPr>
            <a:lvl2pPr algn="l" rtl="0" eaLnBrk="1" fontAlgn="base" hangingPunct="1">
              <a:spcBef>
                <a:spcPct val="0"/>
              </a:spcBef>
              <a:spcAft>
                <a:spcPct val="0"/>
              </a:spcAft>
              <a:defRPr sz="2800">
                <a:solidFill>
                  <a:schemeClr val="accent1"/>
                </a:solidFill>
                <a:latin typeface="Arial" pitchFamily="34" charset="0"/>
                <a:ea typeface="华文中宋" pitchFamily="2" charset="-122"/>
                <a:cs typeface="宋体" pitchFamily="2" charset="-122"/>
              </a:defRPr>
            </a:lvl2pPr>
            <a:lvl3pPr algn="l" rtl="0" eaLnBrk="1" fontAlgn="base" hangingPunct="1">
              <a:spcBef>
                <a:spcPct val="0"/>
              </a:spcBef>
              <a:spcAft>
                <a:spcPct val="0"/>
              </a:spcAft>
              <a:defRPr sz="2800">
                <a:solidFill>
                  <a:schemeClr val="accent1"/>
                </a:solidFill>
                <a:latin typeface="Arial" pitchFamily="34" charset="0"/>
                <a:ea typeface="华文中宋" pitchFamily="2" charset="-122"/>
                <a:cs typeface="宋体" pitchFamily="2" charset="-122"/>
              </a:defRPr>
            </a:lvl3pPr>
            <a:lvl4pPr algn="l" rtl="0" eaLnBrk="1" fontAlgn="base" hangingPunct="1">
              <a:spcBef>
                <a:spcPct val="0"/>
              </a:spcBef>
              <a:spcAft>
                <a:spcPct val="0"/>
              </a:spcAft>
              <a:defRPr sz="2800">
                <a:solidFill>
                  <a:schemeClr val="accent1"/>
                </a:solidFill>
                <a:latin typeface="Arial" pitchFamily="34" charset="0"/>
                <a:ea typeface="华文中宋" pitchFamily="2" charset="-122"/>
                <a:cs typeface="宋体" pitchFamily="2" charset="-122"/>
              </a:defRPr>
            </a:lvl4pPr>
            <a:lvl5pPr algn="l" rtl="0" eaLnBrk="1" fontAlgn="base" hangingPunct="1">
              <a:spcBef>
                <a:spcPct val="0"/>
              </a:spcBef>
              <a:spcAft>
                <a:spcPct val="0"/>
              </a:spcAft>
              <a:defRPr sz="2800">
                <a:solidFill>
                  <a:schemeClr val="accent1"/>
                </a:solidFill>
                <a:latin typeface="Arial" pitchFamily="34" charset="0"/>
                <a:ea typeface="华文中宋" pitchFamily="2" charset="-122"/>
                <a:cs typeface="宋体" pitchFamily="2" charset="-122"/>
              </a:defRPr>
            </a:lvl5pPr>
            <a:lvl6pPr marL="457200" algn="l" rtl="0" eaLnBrk="1" fontAlgn="base" hangingPunct="1">
              <a:spcBef>
                <a:spcPct val="0"/>
              </a:spcBef>
              <a:spcAft>
                <a:spcPct val="0"/>
              </a:spcAft>
              <a:defRPr sz="2800">
                <a:solidFill>
                  <a:srgbClr val="FF3300"/>
                </a:solidFill>
                <a:latin typeface="Arial" pitchFamily="34" charset="0"/>
                <a:ea typeface="华文中宋" pitchFamily="2" charset="-122"/>
                <a:cs typeface="宋体" pitchFamily="2" charset="-122"/>
              </a:defRPr>
            </a:lvl6pPr>
            <a:lvl7pPr marL="914400" algn="l" rtl="0" eaLnBrk="1" fontAlgn="base" hangingPunct="1">
              <a:spcBef>
                <a:spcPct val="0"/>
              </a:spcBef>
              <a:spcAft>
                <a:spcPct val="0"/>
              </a:spcAft>
              <a:defRPr sz="2800">
                <a:solidFill>
                  <a:srgbClr val="FF3300"/>
                </a:solidFill>
                <a:latin typeface="Arial" pitchFamily="34" charset="0"/>
                <a:ea typeface="华文中宋" pitchFamily="2" charset="-122"/>
                <a:cs typeface="宋体" pitchFamily="2" charset="-122"/>
              </a:defRPr>
            </a:lvl7pPr>
            <a:lvl8pPr marL="1371600" algn="l" rtl="0" eaLnBrk="1" fontAlgn="base" hangingPunct="1">
              <a:spcBef>
                <a:spcPct val="0"/>
              </a:spcBef>
              <a:spcAft>
                <a:spcPct val="0"/>
              </a:spcAft>
              <a:defRPr sz="2800">
                <a:solidFill>
                  <a:srgbClr val="FF3300"/>
                </a:solidFill>
                <a:latin typeface="Arial" pitchFamily="34" charset="0"/>
                <a:ea typeface="华文中宋" pitchFamily="2" charset="-122"/>
                <a:cs typeface="宋体" pitchFamily="2" charset="-122"/>
              </a:defRPr>
            </a:lvl8pPr>
            <a:lvl9pPr marL="1828800" algn="l" rtl="0" eaLnBrk="1" fontAlgn="base" hangingPunct="1">
              <a:spcBef>
                <a:spcPct val="0"/>
              </a:spcBef>
              <a:spcAft>
                <a:spcPct val="0"/>
              </a:spcAft>
              <a:defRPr sz="2800">
                <a:solidFill>
                  <a:srgbClr val="FF3300"/>
                </a:solidFill>
                <a:latin typeface="Arial" pitchFamily="34" charset="0"/>
                <a:ea typeface="华文中宋" pitchFamily="2" charset="-122"/>
                <a:cs typeface="宋体" pitchFamily="2" charset="-122"/>
              </a:defRPr>
            </a:lvl9pPr>
          </a:lstStyle>
          <a:p>
            <a:pPr algn="ctr"/>
            <a:r>
              <a:rPr lang="zh-CN" altLang="zh-CN" sz="4400" b="1">
                <a:solidFill>
                  <a:schemeClr val="tx1">
                    <a:lumMod val="95000"/>
                    <a:lumOff val="5000"/>
                  </a:schemeClr>
                </a:solidFill>
                <a:latin typeface="方正小标宋简体" charset="0"/>
                <a:ea typeface="方正小标宋简体" charset="0"/>
              </a:rPr>
              <a:t>山东伯乐庄园开发有限公司</a:t>
            </a:r>
          </a:p>
        </p:txBody>
      </p:sp>
      <p:sp>
        <p:nvSpPr>
          <p:cNvPr id="8" name="副标题 6"/>
          <p:cNvSpPr>
            <a:spLocks noGrp="1"/>
          </p:cNvSpPr>
          <p:nvPr/>
        </p:nvSpPr>
        <p:spPr>
          <a:xfrm>
            <a:off x="8539480" y="5793105"/>
            <a:ext cx="2902585" cy="444500"/>
          </a:xfrm>
          <a:prstGeom prst="rect">
            <a:avLst/>
          </a:prstGeom>
          <a:noFill/>
          <a:ln w="9525">
            <a:noFill/>
            <a:miter/>
          </a:ln>
          <a:effectLst>
            <a:outerShdw blurRad="50800" dist="38100" dir="8100000" algn="tr" rotWithShape="0">
              <a:prstClr val="black">
                <a:alpha val="40000"/>
              </a:prstClr>
            </a:outerShdw>
          </a:effectLst>
        </p:spPr>
        <p:txBody>
          <a:bodyPr anchor="t"/>
          <a:lstStyle>
            <a:lvl1pPr marL="85725" lvl="0" indent="-85725" algn="ctr" rtl="0" eaLnBrk="1" fontAlgn="base" hangingPunct="1">
              <a:spcBef>
                <a:spcPts val="1800"/>
              </a:spcBef>
              <a:spcAft>
                <a:spcPct val="0"/>
              </a:spcAft>
              <a:buClr>
                <a:schemeClr val="accent1"/>
              </a:buClr>
              <a:buSzPct val="80000"/>
              <a:buFont typeface="Wingdings" pitchFamily="2" charset="2"/>
              <a:buNone/>
              <a:defRPr sz="1600" kern="1200">
                <a:solidFill>
                  <a:srgbClr val="6D6D6D"/>
                </a:solidFill>
                <a:latin typeface="+mn-lt"/>
                <a:ea typeface="+mn-ea"/>
                <a:cs typeface="+mn-cs"/>
              </a:defRPr>
            </a:lvl1pPr>
            <a:lvl2pPr marL="85725" lvl="1" indent="-85725" algn="ctr" rtl="0" eaLnBrk="1" fontAlgn="base" hangingPunct="1">
              <a:lnSpc>
                <a:spcPct val="120000"/>
              </a:lnSpc>
              <a:spcBef>
                <a:spcPct val="20000"/>
              </a:spcBef>
              <a:spcAft>
                <a:spcPct val="0"/>
              </a:spcAft>
              <a:buNone/>
              <a:defRPr sz="1600" kern="1200">
                <a:solidFill>
                  <a:srgbClr val="6D6D6D"/>
                </a:solidFill>
                <a:latin typeface="+mn-lt"/>
                <a:ea typeface="+mn-ea"/>
                <a:cs typeface="+mn-cs"/>
              </a:defRPr>
            </a:lvl2pPr>
            <a:lvl3pPr marL="914400" lvl="2" indent="-914400" algn="ctr" rtl="0" eaLnBrk="1" fontAlgn="base" hangingPunct="1">
              <a:spcBef>
                <a:spcPct val="20000"/>
              </a:spcBef>
              <a:spcAft>
                <a:spcPct val="0"/>
              </a:spcAft>
              <a:buNone/>
              <a:defRPr sz="1600" kern="1200">
                <a:solidFill>
                  <a:srgbClr val="6D6D6D"/>
                </a:solidFill>
                <a:latin typeface="+mn-lt"/>
                <a:ea typeface="+mn-ea"/>
                <a:cs typeface="+mn-cs"/>
              </a:defRPr>
            </a:lvl3pPr>
            <a:lvl4pPr marL="1370965" lvl="3" indent="-1370965" algn="ctr" rtl="0" eaLnBrk="1" fontAlgn="base" hangingPunct="1">
              <a:spcBef>
                <a:spcPct val="20000"/>
              </a:spcBef>
              <a:spcAft>
                <a:spcPct val="0"/>
              </a:spcAft>
              <a:buNone/>
              <a:defRPr sz="1600" kern="1200">
                <a:solidFill>
                  <a:srgbClr val="6D6D6D"/>
                </a:solidFill>
                <a:latin typeface="+mn-lt"/>
                <a:ea typeface="+mn-ea"/>
                <a:cs typeface="+mn-cs"/>
              </a:defRPr>
            </a:lvl4pPr>
            <a:lvl5pPr marL="1828165" lvl="4" indent="-1828165" algn="ctr" rtl="0" eaLnBrk="1" fontAlgn="base" hangingPunct="1">
              <a:spcBef>
                <a:spcPct val="20000"/>
              </a:spcBef>
              <a:spcAft>
                <a:spcPct val="0"/>
              </a:spcAft>
              <a:buNone/>
              <a:defRPr sz="1600" kern="1200">
                <a:solidFill>
                  <a:srgbClr val="6D6D6D"/>
                </a:solidFill>
                <a:latin typeface="+mn-lt"/>
                <a:ea typeface="+mn-ea"/>
                <a:cs typeface="+mn-cs"/>
              </a:defRPr>
            </a:lvl5pPr>
            <a:lvl6pPr marL="2513965" indent="-227965"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165" indent="-227965"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8365" indent="-227965"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4930" indent="-227965"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z="2800" b="1">
                <a:solidFill>
                  <a:srgbClr val="000000"/>
                </a:solidFill>
                <a:latin typeface="方正小标宋简体" charset="0"/>
                <a:ea typeface="方正小标宋简体" charset="0"/>
              </a:rPr>
              <a:t>汇报人：常玉钦</a:t>
            </a:r>
          </a:p>
        </p:txBody>
      </p:sp>
      <p:pic>
        <p:nvPicPr>
          <p:cNvPr id="10" name="图片 9" descr="伯乐庄园logo.png"/>
          <p:cNvPicPr>
            <a:picLocks noChangeAspect="1"/>
          </p:cNvPicPr>
          <p:nvPr/>
        </p:nvPicPr>
        <p:blipFill>
          <a:blip r:embed="rId1" cstate="print"/>
          <a:srcRect/>
          <a:stretch>
            <a:fillRect/>
          </a:stretch>
        </p:blipFill>
        <p:spPr>
          <a:xfrm>
            <a:off x="11152505" y="-10160"/>
            <a:ext cx="1028065" cy="1116330"/>
          </a:xfrm>
          <a:prstGeom prst="rect">
            <a:avLst/>
          </a:prstGeom>
          <a:effectLst>
            <a:glow rad="25400">
              <a:schemeClr val="accent3">
                <a:satMod val="175000"/>
                <a:alpha val="34000"/>
              </a:schemeClr>
            </a:glow>
            <a:outerShdw blurRad="76200" dist="63500" dir="8100000" algn="tr" rotWithShape="0">
              <a:prstClr val="black">
                <a:alpha val="40000"/>
              </a:prstClr>
            </a:outerShdw>
          </a:effectLst>
        </p:spPr>
      </p:pic>
      <p:pic>
        <p:nvPicPr>
          <p:cNvPr id="9" name="图片 8" descr="图片1_副本"/>
          <p:cNvPicPr>
            <a:picLocks noChangeAspect="1"/>
          </p:cNvPicPr>
          <p:nvPr/>
        </p:nvPicPr>
        <p:blipFill>
          <a:blip r:embed="rId2" cstate="print"/>
          <a:srcRect/>
          <a:stretch>
            <a:fillRect/>
          </a:stretch>
        </p:blipFill>
        <p:spPr>
          <a:xfrm>
            <a:off x="-67310" y="3994150"/>
            <a:ext cx="4894580" cy="2954655"/>
          </a:xfrm>
          <a:prstGeom prst="rect">
            <a:avLst/>
          </a:prstGeom>
          <a:effectLst>
            <a:glow rad="63500">
              <a:schemeClr val="accent3">
                <a:satMod val="175000"/>
                <a:alpha val="40000"/>
              </a:schemeClr>
            </a:glow>
            <a:outerShdw blurRad="88900" dist="63500" dir="8100000" algn="t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234815" y="770255"/>
            <a:ext cx="3840480" cy="1042035"/>
          </a:xfrm>
          <a:prstGeom prst="rect">
            <a:avLst/>
          </a:prstGeom>
          <a:noFill/>
          <a:effectLst>
            <a:outerShdw blurRad="50800" dist="38100" dir="8100000" algn="tr" rotWithShape="0">
              <a:prstClr val="black">
                <a:alpha val="40000"/>
              </a:prstClr>
            </a:outerShdw>
          </a:effectLst>
        </p:spPr>
        <p:txBody>
          <a:bodyPr wrap="none" rtlCol="0">
            <a:spAutoFit/>
          </a:bodyPr>
          <a:lstStyle/>
          <a:p>
            <a:pPr>
              <a:lnSpc>
                <a:spcPct val="130000"/>
              </a:lnSpc>
            </a:pPr>
            <a:r>
              <a:rPr lang="zh-CN" altLang="zh-CN" sz="4800" b="1" dirty="0" smtClean="0">
                <a:solidFill>
                  <a:srgbClr val="000000"/>
                </a:solidFill>
                <a:latin typeface="方正小标宋简体" charset="0"/>
                <a:ea typeface="方正小标宋简体" charset="0"/>
              </a:rPr>
              <a:t>农业行业现状</a:t>
            </a:r>
          </a:p>
        </p:txBody>
      </p:sp>
      <p:sp>
        <p:nvSpPr>
          <p:cNvPr id="73" name="文本框 72"/>
          <p:cNvSpPr txBox="1"/>
          <p:nvPr/>
        </p:nvSpPr>
        <p:spPr>
          <a:xfrm>
            <a:off x="7504871" y="2602250"/>
            <a:ext cx="1706880" cy="1197610"/>
          </a:xfrm>
          <a:prstGeom prst="rect">
            <a:avLst/>
          </a:prstGeom>
          <a:noFill/>
          <a:effectLst>
            <a:outerShdw blurRad="50800" dist="38100" dir="8100000" algn="tr" rotWithShape="0">
              <a:prstClr val="black">
                <a:alpha val="40000"/>
              </a:prstClr>
            </a:outerShdw>
          </a:effectLst>
        </p:spPr>
        <p:txBody>
          <a:bodyPr wrap="none" rtlCol="0">
            <a:spAutoFit/>
          </a:bodyPr>
          <a:lstStyle/>
          <a:p>
            <a:pPr algn="ctr"/>
            <a:r>
              <a:rPr lang="zh-CN" altLang="zh-CN" sz="4000" b="1" dirty="0" smtClean="0">
                <a:solidFill>
                  <a:srgbClr val="000000"/>
                </a:solidFill>
                <a:latin typeface="方正小标宋简体" charset="0"/>
                <a:ea typeface="方正小标宋简体" charset="0"/>
              </a:rPr>
              <a:t>消费者</a:t>
            </a:r>
            <a:endParaRPr kumimoji="1" lang="zh-CN" altLang="zh-CN" sz="3200" b="1" dirty="0" smtClean="0">
              <a:solidFill>
                <a:srgbClr val="000000"/>
              </a:solidFill>
              <a:latin typeface="方正小标宋简体" charset="0"/>
              <a:ea typeface="方正小标宋简体" charset="0"/>
            </a:endParaRPr>
          </a:p>
          <a:p>
            <a:pPr algn="ctr"/>
            <a:endParaRPr kumimoji="1" lang="zh-CN" altLang="zh-CN" sz="3200" b="1" dirty="0" smtClean="0">
              <a:solidFill>
                <a:srgbClr val="000000"/>
              </a:solidFill>
              <a:latin typeface="方正小标宋简体" charset="0"/>
              <a:ea typeface="方正小标宋简体" charset="0"/>
            </a:endParaRPr>
          </a:p>
        </p:txBody>
      </p:sp>
      <p:sp>
        <p:nvSpPr>
          <p:cNvPr id="76" name="文本框 75"/>
          <p:cNvSpPr txBox="1"/>
          <p:nvPr/>
        </p:nvSpPr>
        <p:spPr>
          <a:xfrm>
            <a:off x="7091286" y="3744724"/>
            <a:ext cx="696375" cy="646331"/>
          </a:xfrm>
          <a:prstGeom prst="rect">
            <a:avLst/>
          </a:prstGeom>
          <a:noFill/>
        </p:spPr>
        <p:txBody>
          <a:bodyPr wrap="none" rtlCol="0">
            <a:spAutoFit/>
          </a:bodyPr>
          <a:lstStyle/>
          <a:p>
            <a:r>
              <a:rPr kumimoji="1" lang="en-US" altLang="zh-CN" sz="3600" dirty="0" smtClean="0">
                <a:solidFill>
                  <a:srgbClr val="000000"/>
                </a:solidFill>
              </a:rPr>
              <a:t>01</a:t>
            </a:r>
          </a:p>
        </p:txBody>
      </p:sp>
      <p:sp>
        <p:nvSpPr>
          <p:cNvPr id="79" name="文本框 78"/>
          <p:cNvSpPr txBox="1"/>
          <p:nvPr/>
        </p:nvSpPr>
        <p:spPr>
          <a:xfrm>
            <a:off x="7079411" y="4395354"/>
            <a:ext cx="646430" cy="645160"/>
          </a:xfrm>
          <a:prstGeom prst="rect">
            <a:avLst/>
          </a:prstGeom>
          <a:noFill/>
        </p:spPr>
        <p:txBody>
          <a:bodyPr wrap="none" rtlCol="0">
            <a:spAutoFit/>
          </a:bodyPr>
          <a:lstStyle/>
          <a:p>
            <a:pPr algn="l"/>
            <a:r>
              <a:rPr kumimoji="1" lang="en-US" altLang="zh-CN" sz="3600" dirty="0" smtClean="0">
                <a:solidFill>
                  <a:srgbClr val="000000"/>
                </a:solidFill>
              </a:rPr>
              <a:t>02</a:t>
            </a:r>
          </a:p>
        </p:txBody>
      </p:sp>
      <p:sp>
        <p:nvSpPr>
          <p:cNvPr id="82" name="文本框 81"/>
          <p:cNvSpPr txBox="1"/>
          <p:nvPr/>
        </p:nvSpPr>
        <p:spPr>
          <a:xfrm>
            <a:off x="7091286" y="5045984"/>
            <a:ext cx="646430" cy="645160"/>
          </a:xfrm>
          <a:prstGeom prst="rect">
            <a:avLst/>
          </a:prstGeom>
          <a:noFill/>
        </p:spPr>
        <p:txBody>
          <a:bodyPr wrap="none" rtlCol="0">
            <a:spAutoFit/>
          </a:bodyPr>
          <a:lstStyle/>
          <a:p>
            <a:pPr algn="l"/>
            <a:r>
              <a:rPr kumimoji="1" lang="en-US" altLang="zh-CN" sz="3600" dirty="0" smtClean="0">
                <a:solidFill>
                  <a:srgbClr val="000000"/>
                </a:solidFill>
              </a:rPr>
              <a:t>03</a:t>
            </a:r>
          </a:p>
        </p:txBody>
      </p:sp>
      <p:sp>
        <p:nvSpPr>
          <p:cNvPr id="21" name="矩形 20"/>
          <p:cNvSpPr/>
          <p:nvPr/>
        </p:nvSpPr>
        <p:spPr>
          <a:xfrm>
            <a:off x="7776209" y="3890010"/>
            <a:ext cx="3352165" cy="335280"/>
          </a:xfrm>
          <a:prstGeom prst="rect">
            <a:avLst/>
          </a:prstGeom>
        </p:spPr>
        <p:txBody>
          <a:bodyPr wrap="square">
            <a:spAutoFit/>
          </a:bodyPr>
          <a:lstStyle/>
          <a:p>
            <a:pPr lvl="0" algn="l"/>
            <a:r>
              <a:rPr kumimoji="1" lang="en-US" altLang="zh-CN" sz="1600" b="1" dirty="0" smtClean="0">
                <a:solidFill>
                  <a:srgbClr val="000000"/>
                </a:solidFill>
                <a:latin typeface="华文中宋" charset="0"/>
                <a:ea typeface="华文中宋" charset="0"/>
                <a:sym typeface="+mn-ea"/>
              </a:rPr>
              <a:t>农副产品等级划分信息</a:t>
            </a:r>
            <a:r>
              <a:rPr kumimoji="1" lang="zh-CN" altLang="en-US" sz="1600" b="1" dirty="0" smtClean="0">
                <a:solidFill>
                  <a:srgbClr val="000000"/>
                </a:solidFill>
                <a:latin typeface="华文中宋" charset="0"/>
                <a:ea typeface="华文中宋" charset="0"/>
                <a:sym typeface="+mn-ea"/>
              </a:rPr>
              <a:t>不</a:t>
            </a:r>
            <a:r>
              <a:rPr kumimoji="1" lang="en-US" altLang="zh-CN" sz="1600" b="1" dirty="0" smtClean="0">
                <a:solidFill>
                  <a:srgbClr val="000000"/>
                </a:solidFill>
                <a:latin typeface="华文中宋" charset="0"/>
                <a:ea typeface="华文中宋" charset="0"/>
                <a:sym typeface="+mn-ea"/>
              </a:rPr>
              <a:t>了解</a:t>
            </a:r>
          </a:p>
        </p:txBody>
      </p:sp>
      <p:sp>
        <p:nvSpPr>
          <p:cNvPr id="22" name="矩形 21"/>
          <p:cNvSpPr/>
          <p:nvPr/>
        </p:nvSpPr>
        <p:spPr>
          <a:xfrm>
            <a:off x="7824470" y="4575175"/>
            <a:ext cx="2011680" cy="335280"/>
          </a:xfrm>
          <a:prstGeom prst="rect">
            <a:avLst/>
          </a:prstGeom>
        </p:spPr>
        <p:txBody>
          <a:bodyPr wrap="none">
            <a:spAutoFit/>
          </a:bodyPr>
          <a:lstStyle/>
          <a:p>
            <a:pPr lvl="0" algn="l"/>
            <a:r>
              <a:rPr kumimoji="1" lang="en-US" altLang="zh-CN" sz="1600" b="1" dirty="0" smtClean="0">
                <a:solidFill>
                  <a:srgbClr val="000000"/>
                </a:solidFill>
                <a:latin typeface="华文中宋" charset="0"/>
                <a:ea typeface="华文中宋" charset="0"/>
                <a:sym typeface="+mn-ea"/>
              </a:rPr>
              <a:t>生产过程信息</a:t>
            </a:r>
            <a:r>
              <a:rPr kumimoji="1" lang="zh-CN" altLang="zh-CN" sz="1600" b="1" dirty="0" smtClean="0">
                <a:solidFill>
                  <a:srgbClr val="000000"/>
                </a:solidFill>
                <a:latin typeface="华文中宋" charset="0"/>
                <a:ea typeface="华文中宋" charset="0"/>
                <a:sym typeface="+mn-ea"/>
              </a:rPr>
              <a:t>不透明</a:t>
            </a:r>
            <a:endParaRPr kumimoji="1" lang="zh-CN" altLang="zh-CN" sz="1600" b="1" dirty="0" smtClean="0">
              <a:solidFill>
                <a:srgbClr val="000000"/>
              </a:solidFill>
              <a:latin typeface="华文中宋" charset="0"/>
              <a:ea typeface="华文中宋" charset="0"/>
              <a:sym typeface="+mn-ea"/>
            </a:endParaRPr>
          </a:p>
        </p:txBody>
      </p:sp>
      <p:sp>
        <p:nvSpPr>
          <p:cNvPr id="23" name="矩形 22"/>
          <p:cNvSpPr/>
          <p:nvPr/>
        </p:nvSpPr>
        <p:spPr>
          <a:xfrm>
            <a:off x="7823835" y="5245735"/>
            <a:ext cx="2011680" cy="335280"/>
          </a:xfrm>
          <a:prstGeom prst="rect">
            <a:avLst/>
          </a:prstGeom>
        </p:spPr>
        <p:txBody>
          <a:bodyPr wrap="none">
            <a:spAutoFit/>
          </a:bodyPr>
          <a:lstStyle/>
          <a:p>
            <a:pPr lvl="0" algn="l"/>
            <a:r>
              <a:rPr kumimoji="1" lang="en-US" altLang="zh-CN" sz="1600" b="1" dirty="0" smtClean="0">
                <a:solidFill>
                  <a:srgbClr val="000000"/>
                </a:solidFill>
                <a:latin typeface="华文中宋" charset="0"/>
                <a:ea typeface="华文中宋" charset="0"/>
                <a:sym typeface="+mn-ea"/>
              </a:rPr>
              <a:t>产品售价制定</a:t>
            </a:r>
            <a:r>
              <a:rPr kumimoji="1" lang="zh-CN" altLang="en-US" sz="1600" b="1" dirty="0" smtClean="0">
                <a:solidFill>
                  <a:srgbClr val="000000"/>
                </a:solidFill>
                <a:latin typeface="华文中宋" charset="0"/>
                <a:ea typeface="华文中宋" charset="0"/>
                <a:sym typeface="+mn-ea"/>
              </a:rPr>
              <a:t>不</a:t>
            </a:r>
            <a:r>
              <a:rPr kumimoji="1" lang="en-US" altLang="zh-CN" sz="1600" b="1" dirty="0" smtClean="0">
                <a:solidFill>
                  <a:srgbClr val="000000"/>
                </a:solidFill>
                <a:latin typeface="华文中宋" charset="0"/>
                <a:ea typeface="华文中宋" charset="0"/>
                <a:sym typeface="+mn-ea"/>
              </a:rPr>
              <a:t>了解</a:t>
            </a:r>
          </a:p>
        </p:txBody>
      </p:sp>
      <p:sp>
        <p:nvSpPr>
          <p:cNvPr id="9" name="文本框 8"/>
          <p:cNvSpPr txBox="1"/>
          <p:nvPr/>
        </p:nvSpPr>
        <p:spPr>
          <a:xfrm>
            <a:off x="3029585" y="2546350"/>
            <a:ext cx="2182495" cy="119761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zh-CN" sz="4000" b="1" dirty="0" smtClean="0">
                <a:solidFill>
                  <a:srgbClr val="000000"/>
                </a:solidFill>
                <a:latin typeface="方正小标宋简体" charset="0"/>
                <a:ea typeface="方正小标宋简体" charset="0"/>
              </a:rPr>
              <a:t>生产者</a:t>
            </a:r>
            <a:endParaRPr kumimoji="1" lang="zh-CN" altLang="zh-CN" sz="3200" b="1" dirty="0" smtClean="0">
              <a:solidFill>
                <a:srgbClr val="000000"/>
              </a:solidFill>
              <a:latin typeface="方正小标宋简体" charset="0"/>
              <a:ea typeface="方正小标宋简体" charset="0"/>
            </a:endParaRPr>
          </a:p>
          <a:p>
            <a:pPr algn="ctr"/>
            <a:endParaRPr kumimoji="1" lang="zh-CN" altLang="zh-CN" sz="3200" b="1" dirty="0" smtClean="0">
              <a:solidFill>
                <a:srgbClr val="000000"/>
              </a:solidFill>
              <a:latin typeface="方正小标宋简体" charset="0"/>
              <a:ea typeface="方正小标宋简体" charset="0"/>
            </a:endParaRPr>
          </a:p>
        </p:txBody>
      </p:sp>
      <p:sp>
        <p:nvSpPr>
          <p:cNvPr id="11" name="矩形 10"/>
          <p:cNvSpPr/>
          <p:nvPr/>
        </p:nvSpPr>
        <p:spPr>
          <a:xfrm>
            <a:off x="1519555" y="3498215"/>
            <a:ext cx="4242435" cy="2678605"/>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12000" b="1" dirty="0"/>
          </a:p>
        </p:txBody>
      </p:sp>
      <p:sp>
        <p:nvSpPr>
          <p:cNvPr id="12" name="文本框 11"/>
          <p:cNvSpPr txBox="1"/>
          <p:nvPr/>
        </p:nvSpPr>
        <p:spPr>
          <a:xfrm>
            <a:off x="1863331" y="3759964"/>
            <a:ext cx="646430" cy="645160"/>
          </a:xfrm>
          <a:prstGeom prst="rect">
            <a:avLst/>
          </a:prstGeom>
          <a:noFill/>
        </p:spPr>
        <p:txBody>
          <a:bodyPr wrap="none" rtlCol="0">
            <a:spAutoFit/>
          </a:bodyPr>
          <a:lstStyle/>
          <a:p>
            <a:r>
              <a:rPr lang="zh-CN" altLang="en-US" sz="3600" dirty="0" smtClean="0">
                <a:solidFill>
                  <a:srgbClr val="000000"/>
                </a:solidFill>
                <a:ea typeface="华文中宋" charset="0"/>
              </a:rPr>
              <a:t>01</a:t>
            </a:r>
          </a:p>
        </p:txBody>
      </p:sp>
      <p:sp>
        <p:nvSpPr>
          <p:cNvPr id="13" name="文本框 12"/>
          <p:cNvSpPr txBox="1"/>
          <p:nvPr/>
        </p:nvSpPr>
        <p:spPr>
          <a:xfrm>
            <a:off x="1863331" y="4529344"/>
            <a:ext cx="646430" cy="645160"/>
          </a:xfrm>
          <a:prstGeom prst="rect">
            <a:avLst/>
          </a:prstGeom>
          <a:noFill/>
        </p:spPr>
        <p:txBody>
          <a:bodyPr wrap="none" rtlCol="0">
            <a:spAutoFit/>
          </a:bodyPr>
          <a:lstStyle/>
          <a:p>
            <a:pPr algn="l"/>
            <a:r>
              <a:rPr lang="zh-CN" altLang="en-US" sz="3600" dirty="0" smtClean="0">
                <a:solidFill>
                  <a:srgbClr val="000000"/>
                </a:solidFill>
                <a:ea typeface="华文中宋" charset="0"/>
              </a:rPr>
              <a:t>02</a:t>
            </a:r>
          </a:p>
        </p:txBody>
      </p:sp>
      <p:sp>
        <p:nvSpPr>
          <p:cNvPr id="14" name="文本框 13"/>
          <p:cNvSpPr txBox="1"/>
          <p:nvPr/>
        </p:nvSpPr>
        <p:spPr>
          <a:xfrm>
            <a:off x="1863331" y="5344999"/>
            <a:ext cx="646430" cy="645160"/>
          </a:xfrm>
          <a:prstGeom prst="rect">
            <a:avLst/>
          </a:prstGeom>
          <a:noFill/>
        </p:spPr>
        <p:txBody>
          <a:bodyPr wrap="none" rtlCol="0">
            <a:spAutoFit/>
          </a:bodyPr>
          <a:lstStyle/>
          <a:p>
            <a:pPr algn="l"/>
            <a:r>
              <a:rPr lang="zh-CN" altLang="en-US" sz="3600" dirty="0" smtClean="0">
                <a:solidFill>
                  <a:srgbClr val="000000"/>
                </a:solidFill>
                <a:ea typeface="华文中宋" charset="0"/>
              </a:rPr>
              <a:t>03</a:t>
            </a:r>
          </a:p>
        </p:txBody>
      </p:sp>
      <p:sp>
        <p:nvSpPr>
          <p:cNvPr id="16" name="矩形 15"/>
          <p:cNvSpPr/>
          <p:nvPr/>
        </p:nvSpPr>
        <p:spPr>
          <a:xfrm>
            <a:off x="2601595" y="3884930"/>
            <a:ext cx="3371215" cy="408305"/>
          </a:xfrm>
          <a:prstGeom prst="rect">
            <a:avLst/>
          </a:prstGeom>
        </p:spPr>
        <p:txBody>
          <a:bodyPr wrap="square">
            <a:spAutoFit/>
          </a:bodyPr>
          <a:lstStyle/>
          <a:p>
            <a:pPr lvl="0" algn="l">
              <a:lnSpc>
                <a:spcPct val="130000"/>
              </a:lnSpc>
            </a:pPr>
            <a:r>
              <a:rPr lang="zh-CN" altLang="en-US" sz="1600" b="1" dirty="0" smtClean="0">
                <a:solidFill>
                  <a:srgbClr val="000000"/>
                </a:solidFill>
                <a:latin typeface="华文中宋" charset="0"/>
                <a:ea typeface="华文中宋" charset="0"/>
                <a:sym typeface="+mn-ea"/>
              </a:rPr>
              <a:t>市场供求信息掌握不全面</a:t>
            </a:r>
            <a:endParaRPr kumimoji="1" lang="zh-CN" altLang="en-US" sz="1600" b="1" dirty="0" smtClean="0">
              <a:solidFill>
                <a:srgbClr val="000000"/>
              </a:solidFill>
              <a:latin typeface="华文中宋" charset="0"/>
              <a:ea typeface="华文中宋" charset="0"/>
              <a:sym typeface="+mn-ea"/>
            </a:endParaRPr>
          </a:p>
        </p:txBody>
      </p:sp>
      <p:sp>
        <p:nvSpPr>
          <p:cNvPr id="17" name="矩形 16"/>
          <p:cNvSpPr/>
          <p:nvPr/>
        </p:nvSpPr>
        <p:spPr>
          <a:xfrm>
            <a:off x="2559685" y="4647565"/>
            <a:ext cx="3106420" cy="408305"/>
          </a:xfrm>
          <a:prstGeom prst="rect">
            <a:avLst/>
          </a:prstGeom>
        </p:spPr>
        <p:txBody>
          <a:bodyPr wrap="square">
            <a:spAutoFit/>
          </a:bodyPr>
          <a:lstStyle/>
          <a:p>
            <a:pPr lvl="0" algn="l">
              <a:lnSpc>
                <a:spcPct val="130000"/>
              </a:lnSpc>
            </a:pPr>
            <a:r>
              <a:rPr lang="zh-CN" altLang="en-US" sz="1600" b="1" dirty="0" smtClean="0">
                <a:solidFill>
                  <a:srgbClr val="000000"/>
                </a:solidFill>
                <a:latin typeface="华文中宋" charset="0"/>
                <a:ea typeface="华文中宋" charset="0"/>
                <a:sym typeface="+mn-ea"/>
              </a:rPr>
              <a:t>同质信息严重，地域品牌化凸显</a:t>
            </a:r>
          </a:p>
        </p:txBody>
      </p:sp>
      <p:sp>
        <p:nvSpPr>
          <p:cNvPr id="24" name="矩形 23"/>
          <p:cNvSpPr/>
          <p:nvPr/>
        </p:nvSpPr>
        <p:spPr>
          <a:xfrm>
            <a:off x="2559685" y="5495220"/>
            <a:ext cx="3027680" cy="408305"/>
          </a:xfrm>
          <a:prstGeom prst="rect">
            <a:avLst/>
          </a:prstGeom>
        </p:spPr>
        <p:txBody>
          <a:bodyPr wrap="none">
            <a:spAutoFit/>
          </a:bodyPr>
          <a:lstStyle/>
          <a:p>
            <a:pPr lvl="0" algn="l">
              <a:lnSpc>
                <a:spcPct val="130000"/>
              </a:lnSpc>
            </a:pPr>
            <a:r>
              <a:rPr lang="zh-CN" altLang="en-US" sz="1600" b="1" dirty="0" smtClean="0">
                <a:solidFill>
                  <a:srgbClr val="000000"/>
                </a:solidFill>
                <a:latin typeface="华文中宋" charset="0"/>
                <a:ea typeface="华文中宋" charset="0"/>
                <a:sym typeface="+mn-ea"/>
              </a:rPr>
              <a:t>中小农众多，未形成集约化规模</a:t>
            </a:r>
          </a:p>
        </p:txBody>
      </p:sp>
      <p:sp>
        <p:nvSpPr>
          <p:cNvPr id="25" name="矩形 24"/>
          <p:cNvSpPr/>
          <p:nvPr/>
        </p:nvSpPr>
        <p:spPr>
          <a:xfrm>
            <a:off x="6824345" y="3503295"/>
            <a:ext cx="4242435" cy="2678605"/>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12000" b="1" dirty="0"/>
          </a:p>
        </p:txBody>
      </p:sp>
      <p:sp>
        <p:nvSpPr>
          <p:cNvPr id="26" name="下箭头 25"/>
          <p:cNvSpPr/>
          <p:nvPr/>
        </p:nvSpPr>
        <p:spPr>
          <a:xfrm rot="1500000">
            <a:off x="4111625" y="1839595"/>
            <a:ext cx="440690" cy="575310"/>
          </a:xfrm>
          <a:prstGeom prst="downArrow">
            <a:avLst/>
          </a:pr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下箭头 26"/>
          <p:cNvSpPr/>
          <p:nvPr/>
        </p:nvSpPr>
        <p:spPr>
          <a:xfrm rot="19320000">
            <a:off x="7702550" y="1867535"/>
            <a:ext cx="440690" cy="575310"/>
          </a:xfrm>
          <a:prstGeom prst="downArrow">
            <a:avLst/>
          </a:pr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2067560" y="2206625"/>
            <a:ext cx="1223645" cy="1261110"/>
          </a:xfrm>
          <a:prstGeom prst="ellipse">
            <a:avLst/>
          </a:prstGeom>
          <a:blipFill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9344025" y="2198370"/>
            <a:ext cx="1223645" cy="1261110"/>
          </a:xfrm>
          <a:prstGeom prst="ellipse">
            <a:avLst/>
          </a:prstGeom>
          <a:blipFill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ppt_y</p:attrName>
                                        </p:attrNameLst>
                                      </p:cBhvr>
                                      <p:tavLst>
                                        <p:tav tm="0">
                                          <p:val>
                                            <p:strVal val="#ppt_y+#ppt_h*1.125000"/>
                                          </p:val>
                                        </p:tav>
                                        <p:tav tm="100000">
                                          <p:val>
                                            <p:strVal val="#ppt_y"/>
                                          </p:val>
                                        </p:tav>
                                      </p:tavLst>
                                    </p:anim>
                                    <p:animEffect transition="in" filter="wipe(up)">
                                      <p:cBhvr>
                                        <p:cTn id="14" dur="500"/>
                                        <p:tgtEl>
                                          <p:spTgt spid="9"/>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up)">
                                      <p:cBhvr>
                                        <p:cTn id="18" dur="500"/>
                                        <p:tgtEl>
                                          <p:spTgt spid="11"/>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ppt_y</p:attrName>
                                        </p:attrNameLst>
                                      </p:cBhvr>
                                      <p:tavLst>
                                        <p:tav tm="0">
                                          <p:val>
                                            <p:strVal val="#ppt_y+#ppt_h*1.125000"/>
                                          </p:val>
                                        </p:tav>
                                        <p:tav tm="100000">
                                          <p:val>
                                            <p:strVal val="#ppt_y"/>
                                          </p:val>
                                        </p:tav>
                                      </p:tavLst>
                                    </p:anim>
                                    <p:animEffect transition="in" filter="wipe(up)">
                                      <p:cBhvr>
                                        <p:cTn id="22" dur="500"/>
                                        <p:tgtEl>
                                          <p:spTgt spid="12"/>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p:tgtEl>
                                          <p:spTgt spid="13"/>
                                        </p:tgtEl>
                                        <p:attrNameLst>
                                          <p:attrName>ppt_y</p:attrName>
                                        </p:attrNameLst>
                                      </p:cBhvr>
                                      <p:tavLst>
                                        <p:tav tm="0">
                                          <p:val>
                                            <p:strVal val="#ppt_y+#ppt_h*1.125000"/>
                                          </p:val>
                                        </p:tav>
                                        <p:tav tm="100000">
                                          <p:val>
                                            <p:strVal val="#ppt_y"/>
                                          </p:val>
                                        </p:tav>
                                      </p:tavLst>
                                    </p:anim>
                                    <p:animEffect transition="in" filter="wipe(up)">
                                      <p:cBhvr>
                                        <p:cTn id="26" dur="500"/>
                                        <p:tgtEl>
                                          <p:spTgt spid="13"/>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p:tgtEl>
                                          <p:spTgt spid="14"/>
                                        </p:tgtEl>
                                        <p:attrNameLst>
                                          <p:attrName>ppt_y</p:attrName>
                                        </p:attrNameLst>
                                      </p:cBhvr>
                                      <p:tavLst>
                                        <p:tav tm="0">
                                          <p:val>
                                            <p:strVal val="#ppt_y+#ppt_h*1.125000"/>
                                          </p:val>
                                        </p:tav>
                                        <p:tav tm="100000">
                                          <p:val>
                                            <p:strVal val="#ppt_y"/>
                                          </p:val>
                                        </p:tav>
                                      </p:tavLst>
                                    </p:anim>
                                    <p:animEffect transition="in" filter="wipe(up)">
                                      <p:cBhvr>
                                        <p:cTn id="30" dur="500"/>
                                        <p:tgtEl>
                                          <p:spTgt spid="14"/>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p:tgtEl>
                                          <p:spTgt spid="16"/>
                                        </p:tgtEl>
                                        <p:attrNameLst>
                                          <p:attrName>ppt_y</p:attrName>
                                        </p:attrNameLst>
                                      </p:cBhvr>
                                      <p:tavLst>
                                        <p:tav tm="0">
                                          <p:val>
                                            <p:strVal val="#ppt_y+#ppt_h*1.125000"/>
                                          </p:val>
                                        </p:tav>
                                        <p:tav tm="100000">
                                          <p:val>
                                            <p:strVal val="#ppt_y"/>
                                          </p:val>
                                        </p:tav>
                                      </p:tavLst>
                                    </p:anim>
                                    <p:animEffect transition="in" filter="wipe(up)">
                                      <p:cBhvr>
                                        <p:cTn id="34" dur="500"/>
                                        <p:tgtEl>
                                          <p:spTgt spid="1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ppt_y</p:attrName>
                                        </p:attrNameLst>
                                      </p:cBhvr>
                                      <p:tavLst>
                                        <p:tav tm="0">
                                          <p:val>
                                            <p:strVal val="#ppt_y+#ppt_h*1.125000"/>
                                          </p:val>
                                        </p:tav>
                                        <p:tav tm="100000">
                                          <p:val>
                                            <p:strVal val="#ppt_y"/>
                                          </p:val>
                                        </p:tav>
                                      </p:tavLst>
                                    </p:anim>
                                    <p:animEffect transition="in" filter="wipe(up)">
                                      <p:cBhvr>
                                        <p:cTn id="38" dur="500"/>
                                        <p:tgtEl>
                                          <p:spTgt spid="1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p:tgtEl>
                                          <p:spTgt spid="24"/>
                                        </p:tgtEl>
                                        <p:attrNameLst>
                                          <p:attrName>ppt_y</p:attrName>
                                        </p:attrNameLst>
                                      </p:cBhvr>
                                      <p:tavLst>
                                        <p:tav tm="0">
                                          <p:val>
                                            <p:strVal val="#ppt_y+#ppt_h*1.125000"/>
                                          </p:val>
                                        </p:tav>
                                        <p:tav tm="100000">
                                          <p:val>
                                            <p:strVal val="#ppt_y"/>
                                          </p:val>
                                        </p:tav>
                                      </p:tavLst>
                                    </p:anim>
                                    <p:animEffect transition="in" filter="wipe(up)">
                                      <p:cBhvr>
                                        <p:cTn id="42" dur="500"/>
                                        <p:tgtEl>
                                          <p:spTgt spid="24"/>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p:tgtEl>
                                          <p:spTgt spid="26"/>
                                        </p:tgtEl>
                                        <p:attrNameLst>
                                          <p:attrName>ppt_y</p:attrName>
                                        </p:attrNameLst>
                                      </p:cBhvr>
                                      <p:tavLst>
                                        <p:tav tm="0">
                                          <p:val>
                                            <p:strVal val="#ppt_y+#ppt_h*1.125000"/>
                                          </p:val>
                                        </p:tav>
                                        <p:tav tm="100000">
                                          <p:val>
                                            <p:strVal val="#ppt_y"/>
                                          </p:val>
                                        </p:tav>
                                      </p:tavLst>
                                    </p:anim>
                                    <p:animEffect transition="in" filter="wipe(up)">
                                      <p:cBhvr>
                                        <p:cTn id="46" dur="500"/>
                                        <p:tgtEl>
                                          <p:spTgt spid="26"/>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p:tgtEl>
                                          <p:spTgt spid="2"/>
                                        </p:tgtEl>
                                        <p:attrNameLst>
                                          <p:attrName>ppt_y</p:attrName>
                                        </p:attrNameLst>
                                      </p:cBhvr>
                                      <p:tavLst>
                                        <p:tav tm="0">
                                          <p:val>
                                            <p:strVal val="#ppt_y+#ppt_h*1.125000"/>
                                          </p:val>
                                        </p:tav>
                                        <p:tav tm="100000">
                                          <p:val>
                                            <p:strVal val="#ppt_y"/>
                                          </p:val>
                                        </p:tav>
                                      </p:tavLst>
                                    </p:anim>
                                    <p:animEffect transition="in" filter="wipe(up)">
                                      <p:cBhvr>
                                        <p:cTn id="50" dur="500"/>
                                        <p:tgtEl>
                                          <p:spTgt spid="2"/>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additive="base">
                                        <p:cTn id="55" dur="500"/>
                                        <p:tgtEl>
                                          <p:spTgt spid="73"/>
                                        </p:tgtEl>
                                        <p:attrNameLst>
                                          <p:attrName>ppt_y</p:attrName>
                                        </p:attrNameLst>
                                      </p:cBhvr>
                                      <p:tavLst>
                                        <p:tav tm="0">
                                          <p:val>
                                            <p:strVal val="#ppt_y+#ppt_h*1.125000"/>
                                          </p:val>
                                        </p:tav>
                                        <p:tav tm="100000">
                                          <p:val>
                                            <p:strVal val="#ppt_y"/>
                                          </p:val>
                                        </p:tav>
                                      </p:tavLst>
                                    </p:anim>
                                    <p:animEffect transition="in" filter="wipe(up)">
                                      <p:cBhvr>
                                        <p:cTn id="56" dur="500"/>
                                        <p:tgtEl>
                                          <p:spTgt spid="73"/>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76"/>
                                        </p:tgtEl>
                                        <p:attrNameLst>
                                          <p:attrName>style.visibility</p:attrName>
                                        </p:attrNameLst>
                                      </p:cBhvr>
                                      <p:to>
                                        <p:strVal val="visible"/>
                                      </p:to>
                                    </p:set>
                                    <p:anim calcmode="lin" valueType="num">
                                      <p:cBhvr additive="base">
                                        <p:cTn id="59" dur="500"/>
                                        <p:tgtEl>
                                          <p:spTgt spid="76"/>
                                        </p:tgtEl>
                                        <p:attrNameLst>
                                          <p:attrName>ppt_y</p:attrName>
                                        </p:attrNameLst>
                                      </p:cBhvr>
                                      <p:tavLst>
                                        <p:tav tm="0">
                                          <p:val>
                                            <p:strVal val="#ppt_y+#ppt_h*1.125000"/>
                                          </p:val>
                                        </p:tav>
                                        <p:tav tm="100000">
                                          <p:val>
                                            <p:strVal val="#ppt_y"/>
                                          </p:val>
                                        </p:tav>
                                      </p:tavLst>
                                    </p:anim>
                                    <p:animEffect transition="in" filter="wipe(up)">
                                      <p:cBhvr>
                                        <p:cTn id="60" dur="500"/>
                                        <p:tgtEl>
                                          <p:spTgt spid="76"/>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79"/>
                                        </p:tgtEl>
                                        <p:attrNameLst>
                                          <p:attrName>style.visibility</p:attrName>
                                        </p:attrNameLst>
                                      </p:cBhvr>
                                      <p:to>
                                        <p:strVal val="visible"/>
                                      </p:to>
                                    </p:set>
                                    <p:anim calcmode="lin" valueType="num">
                                      <p:cBhvr additive="base">
                                        <p:cTn id="63" dur="500"/>
                                        <p:tgtEl>
                                          <p:spTgt spid="79"/>
                                        </p:tgtEl>
                                        <p:attrNameLst>
                                          <p:attrName>ppt_y</p:attrName>
                                        </p:attrNameLst>
                                      </p:cBhvr>
                                      <p:tavLst>
                                        <p:tav tm="0">
                                          <p:val>
                                            <p:strVal val="#ppt_y+#ppt_h*1.125000"/>
                                          </p:val>
                                        </p:tav>
                                        <p:tav tm="100000">
                                          <p:val>
                                            <p:strVal val="#ppt_y"/>
                                          </p:val>
                                        </p:tav>
                                      </p:tavLst>
                                    </p:anim>
                                    <p:animEffect transition="in" filter="wipe(up)">
                                      <p:cBhvr>
                                        <p:cTn id="64" dur="500"/>
                                        <p:tgtEl>
                                          <p:spTgt spid="79"/>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82"/>
                                        </p:tgtEl>
                                        <p:attrNameLst>
                                          <p:attrName>style.visibility</p:attrName>
                                        </p:attrNameLst>
                                      </p:cBhvr>
                                      <p:to>
                                        <p:strVal val="visible"/>
                                      </p:to>
                                    </p:set>
                                    <p:anim calcmode="lin" valueType="num">
                                      <p:cBhvr additive="base">
                                        <p:cTn id="67" dur="500"/>
                                        <p:tgtEl>
                                          <p:spTgt spid="82"/>
                                        </p:tgtEl>
                                        <p:attrNameLst>
                                          <p:attrName>ppt_y</p:attrName>
                                        </p:attrNameLst>
                                      </p:cBhvr>
                                      <p:tavLst>
                                        <p:tav tm="0">
                                          <p:val>
                                            <p:strVal val="#ppt_y+#ppt_h*1.125000"/>
                                          </p:val>
                                        </p:tav>
                                        <p:tav tm="100000">
                                          <p:val>
                                            <p:strVal val="#ppt_y"/>
                                          </p:val>
                                        </p:tav>
                                      </p:tavLst>
                                    </p:anim>
                                    <p:animEffect transition="in" filter="wipe(up)">
                                      <p:cBhvr>
                                        <p:cTn id="68" dur="500"/>
                                        <p:tgtEl>
                                          <p:spTgt spid="82"/>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500"/>
                                        <p:tgtEl>
                                          <p:spTgt spid="21"/>
                                        </p:tgtEl>
                                        <p:attrNameLst>
                                          <p:attrName>ppt_y</p:attrName>
                                        </p:attrNameLst>
                                      </p:cBhvr>
                                      <p:tavLst>
                                        <p:tav tm="0">
                                          <p:val>
                                            <p:strVal val="#ppt_y+#ppt_h*1.125000"/>
                                          </p:val>
                                        </p:tav>
                                        <p:tav tm="100000">
                                          <p:val>
                                            <p:strVal val="#ppt_y"/>
                                          </p:val>
                                        </p:tav>
                                      </p:tavLst>
                                    </p:anim>
                                    <p:animEffect transition="in" filter="wipe(up)">
                                      <p:cBhvr>
                                        <p:cTn id="72" dur="500"/>
                                        <p:tgtEl>
                                          <p:spTgt spid="21"/>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500"/>
                                        <p:tgtEl>
                                          <p:spTgt spid="22"/>
                                        </p:tgtEl>
                                        <p:attrNameLst>
                                          <p:attrName>ppt_y</p:attrName>
                                        </p:attrNameLst>
                                      </p:cBhvr>
                                      <p:tavLst>
                                        <p:tav tm="0">
                                          <p:val>
                                            <p:strVal val="#ppt_y+#ppt_h*1.125000"/>
                                          </p:val>
                                        </p:tav>
                                        <p:tav tm="100000">
                                          <p:val>
                                            <p:strVal val="#ppt_y"/>
                                          </p:val>
                                        </p:tav>
                                      </p:tavLst>
                                    </p:anim>
                                    <p:animEffect transition="in" filter="wipe(up)">
                                      <p:cBhvr>
                                        <p:cTn id="76" dur="500"/>
                                        <p:tgtEl>
                                          <p:spTgt spid="22"/>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p:tgtEl>
                                          <p:spTgt spid="23"/>
                                        </p:tgtEl>
                                        <p:attrNameLst>
                                          <p:attrName>ppt_y</p:attrName>
                                        </p:attrNameLst>
                                      </p:cBhvr>
                                      <p:tavLst>
                                        <p:tav tm="0">
                                          <p:val>
                                            <p:strVal val="#ppt_y+#ppt_h*1.125000"/>
                                          </p:val>
                                        </p:tav>
                                        <p:tav tm="100000">
                                          <p:val>
                                            <p:strVal val="#ppt_y"/>
                                          </p:val>
                                        </p:tav>
                                      </p:tavLst>
                                    </p:anim>
                                    <p:animEffect transition="in" filter="wipe(up)">
                                      <p:cBhvr>
                                        <p:cTn id="80" dur="500"/>
                                        <p:tgtEl>
                                          <p:spTgt spid="23"/>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p:tgtEl>
                                          <p:spTgt spid="25"/>
                                        </p:tgtEl>
                                        <p:attrNameLst>
                                          <p:attrName>ppt_y</p:attrName>
                                        </p:attrNameLst>
                                      </p:cBhvr>
                                      <p:tavLst>
                                        <p:tav tm="0">
                                          <p:val>
                                            <p:strVal val="#ppt_y+#ppt_h*1.125000"/>
                                          </p:val>
                                        </p:tav>
                                        <p:tav tm="100000">
                                          <p:val>
                                            <p:strVal val="#ppt_y"/>
                                          </p:val>
                                        </p:tav>
                                      </p:tavLst>
                                    </p:anim>
                                    <p:animEffect transition="in" filter="wipe(up)">
                                      <p:cBhvr>
                                        <p:cTn id="84" dur="500"/>
                                        <p:tgtEl>
                                          <p:spTgt spid="25"/>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p:tgtEl>
                                          <p:spTgt spid="27"/>
                                        </p:tgtEl>
                                        <p:attrNameLst>
                                          <p:attrName>ppt_y</p:attrName>
                                        </p:attrNameLst>
                                      </p:cBhvr>
                                      <p:tavLst>
                                        <p:tav tm="0">
                                          <p:val>
                                            <p:strVal val="#ppt_y+#ppt_h*1.125000"/>
                                          </p:val>
                                        </p:tav>
                                        <p:tav tm="100000">
                                          <p:val>
                                            <p:strVal val="#ppt_y"/>
                                          </p:val>
                                        </p:tav>
                                      </p:tavLst>
                                    </p:anim>
                                    <p:animEffect transition="in" filter="wipe(up)">
                                      <p:cBhvr>
                                        <p:cTn id="88" dur="500"/>
                                        <p:tgtEl>
                                          <p:spTgt spid="27"/>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3"/>
                                        </p:tgtEl>
                                        <p:attrNameLst>
                                          <p:attrName>style.visibility</p:attrName>
                                        </p:attrNameLst>
                                      </p:cBhvr>
                                      <p:to>
                                        <p:strVal val="visible"/>
                                      </p:to>
                                    </p:set>
                                    <p:anim calcmode="lin" valueType="num">
                                      <p:cBhvr additive="base">
                                        <p:cTn id="91" dur="500"/>
                                        <p:tgtEl>
                                          <p:spTgt spid="3"/>
                                        </p:tgtEl>
                                        <p:attrNameLst>
                                          <p:attrName>ppt_y</p:attrName>
                                        </p:attrNameLst>
                                      </p:cBhvr>
                                      <p:tavLst>
                                        <p:tav tm="0">
                                          <p:val>
                                            <p:strVal val="#ppt_y+#ppt_h*1.125000"/>
                                          </p:val>
                                        </p:tav>
                                        <p:tav tm="100000">
                                          <p:val>
                                            <p:strVal val="#ppt_y"/>
                                          </p:val>
                                        </p:tav>
                                      </p:tavLst>
                                    </p:anim>
                                    <p:animEffect transition="in" filter="wipe(up)">
                                      <p:cBhvr>
                                        <p:cTn id="9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3" grpId="0" animBg="1"/>
      <p:bldP spid="76" grpId="0"/>
      <p:bldP spid="79" grpId="0"/>
      <p:bldP spid="82" grpId="0"/>
      <p:bldP spid="21" grpId="0"/>
      <p:bldP spid="22" grpId="0"/>
      <p:bldP spid="23" grpId="0"/>
      <p:bldP spid="9" grpId="0" animBg="1"/>
      <p:bldP spid="11" grpId="0" animBg="1"/>
      <p:bldP spid="12" grpId="0"/>
      <p:bldP spid="13" grpId="0"/>
      <p:bldP spid="14" grpId="0"/>
      <p:bldP spid="16" grpId="0"/>
      <p:bldP spid="17" grpId="0"/>
      <p:bldP spid="24" grpId="0"/>
      <p:bldP spid="25" grpId="0" bldLvl="0" animBg="1"/>
      <p:bldP spid="26" grpId="0" animBg="1"/>
      <p:bldP spid="27" grpId="0" animBg="1"/>
      <p:bldP spid="2" grpId="0" bldLvl="0" animBg="1"/>
      <p:bldP spid="3"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同心圆 12"/>
          <p:cNvSpPr/>
          <p:nvPr/>
        </p:nvSpPr>
        <p:spPr>
          <a:xfrm>
            <a:off x="2376170" y="4484370"/>
            <a:ext cx="2086610" cy="2080260"/>
          </a:xfrm>
          <a:prstGeom prst="donut">
            <a:avLst>
              <a:gd name="adj" fmla="val 1147"/>
            </a:avLst>
          </a:prstGeom>
          <a:gradFill>
            <a:gsLst>
              <a:gs pos="0">
                <a:schemeClr val="accent5">
                  <a:lumMod val="60000"/>
                  <a:lumOff val="40000"/>
                </a:schemeClr>
              </a:gs>
              <a:gs pos="37000">
                <a:srgbClr val="FFC000"/>
              </a:gs>
              <a:gs pos="68000">
                <a:srgbClr val="92D050"/>
              </a:gs>
              <a:gs pos="100000">
                <a:srgbClr val="FF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同心圆 11"/>
          <p:cNvSpPr/>
          <p:nvPr/>
        </p:nvSpPr>
        <p:spPr>
          <a:xfrm>
            <a:off x="6430645" y="414020"/>
            <a:ext cx="2086610" cy="2080260"/>
          </a:xfrm>
          <a:prstGeom prst="donut">
            <a:avLst>
              <a:gd name="adj" fmla="val 1147"/>
            </a:avLst>
          </a:prstGeom>
          <a:gradFill>
            <a:gsLst>
              <a:gs pos="0">
                <a:schemeClr val="accent5">
                  <a:lumMod val="60000"/>
                  <a:lumOff val="40000"/>
                </a:schemeClr>
              </a:gs>
              <a:gs pos="37000">
                <a:srgbClr val="FFC000"/>
              </a:gs>
              <a:gs pos="68000">
                <a:srgbClr val="92D050"/>
              </a:gs>
              <a:gs pos="100000">
                <a:srgbClr val="FF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同心圆 9"/>
          <p:cNvSpPr/>
          <p:nvPr/>
        </p:nvSpPr>
        <p:spPr>
          <a:xfrm>
            <a:off x="7780020" y="4535805"/>
            <a:ext cx="2086610" cy="2080260"/>
          </a:xfrm>
          <a:prstGeom prst="donut">
            <a:avLst>
              <a:gd name="adj" fmla="val 1147"/>
            </a:avLst>
          </a:prstGeom>
          <a:gradFill>
            <a:gsLst>
              <a:gs pos="0">
                <a:schemeClr val="accent5">
                  <a:lumMod val="60000"/>
                  <a:lumOff val="40000"/>
                </a:schemeClr>
              </a:gs>
              <a:gs pos="37000">
                <a:srgbClr val="FFC000"/>
              </a:gs>
              <a:gs pos="68000">
                <a:srgbClr val="92D050"/>
              </a:gs>
              <a:gs pos="100000">
                <a:srgbClr val="FF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同心圆 1"/>
          <p:cNvSpPr/>
          <p:nvPr/>
        </p:nvSpPr>
        <p:spPr>
          <a:xfrm>
            <a:off x="4691380" y="2446020"/>
            <a:ext cx="2859405" cy="2804160"/>
          </a:xfrm>
          <a:prstGeom prst="donut">
            <a:avLst>
              <a:gd name="adj" fmla="val 1147"/>
            </a:avLst>
          </a:prstGeom>
          <a:gradFill>
            <a:gsLst>
              <a:gs pos="0">
                <a:schemeClr val="accent5">
                  <a:lumMod val="60000"/>
                  <a:lumOff val="40000"/>
                </a:schemeClr>
              </a:gs>
              <a:gs pos="37000">
                <a:srgbClr val="FFC000"/>
              </a:gs>
              <a:gs pos="68000">
                <a:srgbClr val="92D050"/>
              </a:gs>
              <a:gs pos="100000">
                <a:srgbClr val="FF0000"/>
              </a:gs>
            </a:gsLst>
            <a:lin ang="5400000" scaled="0"/>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圆角矩形 2"/>
          <p:cNvSpPr/>
          <p:nvPr/>
        </p:nvSpPr>
        <p:spPr>
          <a:xfrm>
            <a:off x="5376545" y="2047875"/>
            <a:ext cx="1495425" cy="704850"/>
          </a:xfrm>
          <a:prstGeom prst="roundRect">
            <a:avLst/>
          </a:prstGeom>
          <a:solidFill>
            <a:schemeClr val="accent4"/>
          </a:solidFill>
          <a:ln>
            <a:noFill/>
          </a:ln>
          <a:effectLst>
            <a:outerShdw blurRad="50800" dist="38100" dir="8100000" algn="tr"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4095750" y="4479925"/>
            <a:ext cx="1333500" cy="845820"/>
          </a:xfrm>
          <a:prstGeom prst="roundRect">
            <a:avLst/>
          </a:prstGeom>
          <a:solidFill>
            <a:srgbClr val="0070C0"/>
          </a:solidFill>
          <a:ln>
            <a:noFill/>
          </a:ln>
          <a:effectLst>
            <a:outerShdw blurRad="317500" dist="38100" dir="8100000" algn="tr" rotWithShape="0">
              <a:prstClr val="black">
                <a:alpha val="36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6918325" y="4483100"/>
            <a:ext cx="1285875" cy="847725"/>
          </a:xfrm>
          <a:prstGeom prst="roundRect">
            <a:avLst/>
          </a:prstGeom>
          <a:solidFill>
            <a:schemeClr val="accent6"/>
          </a:solidFill>
          <a:ln>
            <a:noFill/>
          </a:ln>
          <a:effectLst>
            <a:outerShdw blurRad="50800" dist="38100" dir="8100000" algn="tr"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279390" y="3574415"/>
            <a:ext cx="1706880" cy="487680"/>
          </a:xfrm>
          <a:prstGeom prst="rect">
            <a:avLst/>
          </a:prstGeom>
          <a:noFill/>
          <a:effectLst>
            <a:outerShdw blurRad="50800" dist="38100" dir="8100000" algn="tr" rotWithShape="0">
              <a:prstClr val="black">
                <a:alpha val="40000"/>
              </a:prstClr>
            </a:outerShdw>
          </a:effectLst>
        </p:spPr>
        <p:txBody>
          <a:bodyPr wrap="none" rtlCol="0">
            <a:spAutoFit/>
          </a:bodyPr>
          <a:lstStyle/>
          <a:p>
            <a:pPr>
              <a:lnSpc>
                <a:spcPct val="130000"/>
              </a:lnSpc>
            </a:pPr>
            <a:r>
              <a:rPr lang="zh-CN" altLang="en-US" sz="2000" b="1" dirty="0" smtClean="0">
                <a:solidFill>
                  <a:srgbClr val="000000"/>
                </a:solidFill>
                <a:latin typeface="方正小标宋简体" charset="0"/>
                <a:ea typeface="方正小标宋简体" charset="0"/>
              </a:rPr>
              <a:t>土地种植群体</a:t>
            </a:r>
          </a:p>
        </p:txBody>
      </p:sp>
      <p:sp>
        <p:nvSpPr>
          <p:cNvPr id="7" name="文本框 6"/>
          <p:cNvSpPr txBox="1"/>
          <p:nvPr/>
        </p:nvSpPr>
        <p:spPr>
          <a:xfrm>
            <a:off x="5293995" y="2113280"/>
            <a:ext cx="1636395" cy="645160"/>
          </a:xfrm>
          <a:prstGeom prst="rect">
            <a:avLst/>
          </a:prstGeom>
          <a:noFill/>
        </p:spPr>
        <p:txBody>
          <a:bodyPr wrap="square" rtlCol="0">
            <a:spAutoFit/>
          </a:bodyPr>
          <a:lstStyle/>
          <a:p>
            <a:pPr algn="ctr">
              <a:lnSpc>
                <a:spcPct val="130000"/>
              </a:lnSpc>
            </a:pPr>
            <a:r>
              <a:rPr lang="zh-CN" altLang="en-US" sz="1400" b="1" dirty="0" smtClean="0">
                <a:solidFill>
                  <a:schemeClr val="bg1"/>
                </a:solidFill>
                <a:latin typeface="方正小标宋简体" charset="0"/>
                <a:ea typeface="方正小标宋简体" charset="0"/>
              </a:rPr>
              <a:t>大型国有农业企业</a:t>
            </a:r>
            <a:endParaRPr lang="zh-CN" altLang="en-US" sz="1400" b="1" dirty="0" smtClean="0">
              <a:solidFill>
                <a:schemeClr val="bg1"/>
              </a:solidFill>
              <a:latin typeface="方正小标宋简体" charset="0"/>
              <a:ea typeface="方正小标宋简体" charset="0"/>
            </a:endParaRPr>
          </a:p>
          <a:p>
            <a:pPr algn="ctr">
              <a:lnSpc>
                <a:spcPct val="130000"/>
              </a:lnSpc>
            </a:pPr>
            <a:r>
              <a:rPr lang="zh-CN" altLang="en-US" sz="1400" b="1" dirty="0" smtClean="0">
                <a:solidFill>
                  <a:schemeClr val="bg1"/>
                </a:solidFill>
                <a:latin typeface="方正小标宋简体" charset="0"/>
                <a:ea typeface="方正小标宋简体" charset="0"/>
              </a:rPr>
              <a:t>及上市公司</a:t>
            </a:r>
          </a:p>
        </p:txBody>
      </p:sp>
      <p:sp>
        <p:nvSpPr>
          <p:cNvPr id="8" name="文本框 7"/>
          <p:cNvSpPr txBox="1"/>
          <p:nvPr/>
        </p:nvSpPr>
        <p:spPr>
          <a:xfrm>
            <a:off x="3960495" y="4689475"/>
            <a:ext cx="1617345" cy="368300"/>
          </a:xfrm>
          <a:prstGeom prst="rect">
            <a:avLst/>
          </a:prstGeom>
          <a:noFill/>
        </p:spPr>
        <p:txBody>
          <a:bodyPr wrap="square" rtlCol="0">
            <a:spAutoFit/>
          </a:bodyPr>
          <a:lstStyle/>
          <a:p>
            <a:pPr algn="ctr">
              <a:lnSpc>
                <a:spcPct val="130000"/>
              </a:lnSpc>
            </a:pPr>
            <a:r>
              <a:rPr lang="zh-CN" altLang="en-US" sz="1400" b="1" dirty="0" smtClean="0">
                <a:solidFill>
                  <a:schemeClr val="bg1"/>
                </a:solidFill>
                <a:latin typeface="方正小标宋简体" charset="0"/>
                <a:ea typeface="方正小标宋简体" charset="0"/>
              </a:rPr>
              <a:t>中小型合作社</a:t>
            </a:r>
          </a:p>
        </p:txBody>
      </p:sp>
      <p:sp>
        <p:nvSpPr>
          <p:cNvPr id="9" name="文本框 8"/>
          <p:cNvSpPr txBox="1"/>
          <p:nvPr/>
        </p:nvSpPr>
        <p:spPr>
          <a:xfrm>
            <a:off x="6770370" y="4575175"/>
            <a:ext cx="1502410" cy="645160"/>
          </a:xfrm>
          <a:prstGeom prst="rect">
            <a:avLst/>
          </a:prstGeom>
          <a:noFill/>
        </p:spPr>
        <p:txBody>
          <a:bodyPr wrap="square" rtlCol="0">
            <a:spAutoFit/>
          </a:bodyPr>
          <a:lstStyle/>
          <a:p>
            <a:pPr algn="ctr">
              <a:lnSpc>
                <a:spcPct val="130000"/>
              </a:lnSpc>
            </a:pPr>
            <a:r>
              <a:rPr lang="zh-CN" altLang="en-US" sz="1400" b="1" dirty="0" smtClean="0">
                <a:solidFill>
                  <a:schemeClr val="bg1"/>
                </a:solidFill>
                <a:latin typeface="方正小标宋简体" charset="0"/>
                <a:ea typeface="方正小标宋简体" charset="0"/>
              </a:rPr>
              <a:t>个人种植者</a:t>
            </a:r>
            <a:endParaRPr lang="zh-CN" altLang="en-US" sz="1400" b="1" dirty="0" smtClean="0">
              <a:solidFill>
                <a:schemeClr val="bg1"/>
              </a:solidFill>
              <a:latin typeface="方正小标宋简体" charset="0"/>
              <a:ea typeface="方正小标宋简体" charset="0"/>
            </a:endParaRPr>
          </a:p>
          <a:p>
            <a:pPr algn="ctr">
              <a:lnSpc>
                <a:spcPct val="130000"/>
              </a:lnSpc>
            </a:pPr>
            <a:r>
              <a:rPr lang="zh-CN" altLang="en-US" sz="1400" b="1" dirty="0" smtClean="0">
                <a:solidFill>
                  <a:schemeClr val="bg1"/>
                </a:solidFill>
                <a:latin typeface="方正小标宋简体" charset="0"/>
                <a:ea typeface="方正小标宋简体" charset="0"/>
              </a:rPr>
              <a:t>（农民）</a:t>
            </a:r>
          </a:p>
        </p:txBody>
      </p:sp>
      <p:sp>
        <p:nvSpPr>
          <p:cNvPr id="11" name="文本框 10"/>
          <p:cNvSpPr txBox="1"/>
          <p:nvPr/>
        </p:nvSpPr>
        <p:spPr>
          <a:xfrm>
            <a:off x="8082280" y="5065395"/>
            <a:ext cx="1680845" cy="773430"/>
          </a:xfrm>
          <a:prstGeom prst="rect">
            <a:avLst/>
          </a:prstGeom>
          <a:noFill/>
        </p:spPr>
        <p:txBody>
          <a:bodyPr wrap="square" rtlCol="0">
            <a:spAutoFit/>
          </a:bodyPr>
          <a:lstStyle/>
          <a:p>
            <a:pPr marL="285750" indent="-285750" algn="l">
              <a:lnSpc>
                <a:spcPct val="160000"/>
              </a:lnSpc>
              <a:buClrTx/>
              <a:buFont typeface="Wingdings" charset="0"/>
              <a:buChar char="l"/>
            </a:pPr>
            <a:r>
              <a:rPr lang="zh-CN" altLang="en-US" sz="1400" b="1" dirty="0" smtClean="0">
                <a:solidFill>
                  <a:srgbClr val="000000"/>
                </a:solidFill>
                <a:latin typeface="华文中宋" charset="0"/>
                <a:ea typeface="华文中宋" charset="0"/>
              </a:rPr>
              <a:t>无土地成本</a:t>
            </a:r>
            <a:endParaRPr lang="zh-CN" altLang="en-US" sz="1400" b="1" dirty="0" smtClean="0">
              <a:solidFill>
                <a:srgbClr val="000000"/>
              </a:solidFill>
              <a:latin typeface="华文中宋" charset="0"/>
              <a:ea typeface="华文中宋" charset="0"/>
            </a:endParaRPr>
          </a:p>
          <a:p>
            <a:pPr marL="285750" indent="-285750" algn="l">
              <a:lnSpc>
                <a:spcPct val="160000"/>
              </a:lnSpc>
              <a:buClrTx/>
              <a:buFont typeface="Wingdings" charset="0"/>
              <a:buChar char="l"/>
            </a:pPr>
            <a:r>
              <a:rPr lang="zh-CN" altLang="en-US" sz="1400" b="1" dirty="0" smtClean="0">
                <a:solidFill>
                  <a:srgbClr val="000000"/>
                </a:solidFill>
                <a:latin typeface="华文中宋" charset="0"/>
                <a:ea typeface="华文中宋" charset="0"/>
              </a:rPr>
              <a:t>廉价劳动力</a:t>
            </a:r>
          </a:p>
        </p:txBody>
      </p:sp>
      <p:sp>
        <p:nvSpPr>
          <p:cNvPr id="14" name="文本框 13"/>
          <p:cNvSpPr txBox="1"/>
          <p:nvPr/>
        </p:nvSpPr>
        <p:spPr>
          <a:xfrm>
            <a:off x="6699250" y="769620"/>
            <a:ext cx="1853565" cy="1198880"/>
          </a:xfrm>
          <a:prstGeom prst="rect">
            <a:avLst/>
          </a:prstGeom>
          <a:noFill/>
        </p:spPr>
        <p:txBody>
          <a:bodyPr wrap="square" rtlCol="0">
            <a:spAutoFit/>
          </a:bodyPr>
          <a:lstStyle/>
          <a:p>
            <a:pPr marL="285750" indent="-285750" algn="l">
              <a:lnSpc>
                <a:spcPct val="130000"/>
              </a:lnSpc>
              <a:buClrTx/>
              <a:buFont typeface="Wingdings" charset="0"/>
              <a:buChar char="l"/>
            </a:pPr>
            <a:r>
              <a:rPr lang="zh-CN" altLang="en-US" sz="1400" b="1" dirty="0" smtClean="0">
                <a:solidFill>
                  <a:srgbClr val="000000"/>
                </a:solidFill>
                <a:latin typeface="华文中宋" charset="0"/>
                <a:ea typeface="华文中宋" charset="0"/>
              </a:rPr>
              <a:t>农业科技优势</a:t>
            </a:r>
            <a:endParaRPr lang="zh-CN" altLang="en-US" sz="1400" b="1" dirty="0" smtClean="0">
              <a:solidFill>
                <a:srgbClr val="000000"/>
              </a:solidFill>
              <a:latin typeface="华文中宋" charset="0"/>
              <a:ea typeface="华文中宋" charset="0"/>
            </a:endParaRPr>
          </a:p>
          <a:p>
            <a:pPr marL="285750" indent="-285750" algn="l">
              <a:lnSpc>
                <a:spcPct val="130000"/>
              </a:lnSpc>
              <a:buClrTx/>
              <a:buFont typeface="Wingdings" charset="0"/>
              <a:buChar char="l"/>
            </a:pPr>
            <a:r>
              <a:rPr lang="zh-CN" altLang="en-US" sz="1400" b="1" dirty="0" smtClean="0">
                <a:solidFill>
                  <a:srgbClr val="000000"/>
                </a:solidFill>
                <a:latin typeface="华文中宋" charset="0"/>
                <a:ea typeface="华文中宋" charset="0"/>
              </a:rPr>
              <a:t>资本优势</a:t>
            </a:r>
            <a:endParaRPr lang="zh-CN" altLang="en-US" sz="1400" b="1" dirty="0" smtClean="0">
              <a:solidFill>
                <a:srgbClr val="000000"/>
              </a:solidFill>
              <a:latin typeface="华文中宋" charset="0"/>
              <a:ea typeface="华文中宋" charset="0"/>
            </a:endParaRPr>
          </a:p>
          <a:p>
            <a:pPr marL="285750" indent="-285750" algn="l">
              <a:lnSpc>
                <a:spcPct val="130000"/>
              </a:lnSpc>
              <a:buClrTx/>
              <a:buFont typeface="Wingdings" charset="0"/>
              <a:buChar char="l"/>
            </a:pPr>
            <a:r>
              <a:rPr lang="zh-CN" altLang="en-US" sz="1400" b="1" dirty="0" smtClean="0">
                <a:solidFill>
                  <a:srgbClr val="000000"/>
                </a:solidFill>
                <a:latin typeface="华文中宋" charset="0"/>
                <a:ea typeface="华文中宋" charset="0"/>
              </a:rPr>
              <a:t>市场品牌优势</a:t>
            </a:r>
            <a:endParaRPr lang="zh-CN" altLang="en-US" sz="1400" b="1" dirty="0" smtClean="0">
              <a:solidFill>
                <a:srgbClr val="000000"/>
              </a:solidFill>
              <a:latin typeface="华文中宋" charset="0"/>
              <a:ea typeface="华文中宋" charset="0"/>
            </a:endParaRPr>
          </a:p>
          <a:p>
            <a:pPr marL="285750" indent="-285750" algn="l">
              <a:lnSpc>
                <a:spcPct val="130000"/>
              </a:lnSpc>
              <a:buClrTx/>
              <a:buFont typeface="Wingdings" charset="0"/>
              <a:buChar char="l"/>
            </a:pPr>
            <a:r>
              <a:rPr lang="zh-CN" altLang="en-US" sz="1400" b="1" dirty="0" smtClean="0">
                <a:solidFill>
                  <a:srgbClr val="000000"/>
                </a:solidFill>
                <a:latin typeface="华文中宋" charset="0"/>
                <a:ea typeface="华文中宋" charset="0"/>
              </a:rPr>
              <a:t>农资优势</a:t>
            </a:r>
          </a:p>
        </p:txBody>
      </p:sp>
      <p:sp>
        <p:nvSpPr>
          <p:cNvPr id="16" name="文本框 15"/>
          <p:cNvSpPr txBox="1"/>
          <p:nvPr/>
        </p:nvSpPr>
        <p:spPr>
          <a:xfrm>
            <a:off x="2574925" y="4922520"/>
            <a:ext cx="1688465" cy="1198880"/>
          </a:xfrm>
          <a:prstGeom prst="rect">
            <a:avLst/>
          </a:prstGeom>
          <a:noFill/>
        </p:spPr>
        <p:txBody>
          <a:bodyPr wrap="square" rtlCol="0">
            <a:spAutoFit/>
          </a:bodyPr>
          <a:lstStyle/>
          <a:p>
            <a:pPr marL="285750" indent="-285750" algn="l">
              <a:lnSpc>
                <a:spcPct val="130000"/>
              </a:lnSpc>
              <a:buClrTx/>
              <a:buFont typeface="Wingdings" charset="0"/>
              <a:buChar char="l"/>
            </a:pPr>
            <a:r>
              <a:rPr lang="zh-CN" altLang="en-US" sz="1400" b="1" dirty="0" smtClean="0">
                <a:solidFill>
                  <a:srgbClr val="000000"/>
                </a:solidFill>
                <a:latin typeface="华文中宋" charset="0"/>
                <a:ea typeface="华文中宋" charset="0"/>
              </a:rPr>
              <a:t>农民的土地通过资本的纽带首先会集中在中小型合作社</a:t>
            </a:r>
          </a:p>
        </p:txBody>
      </p:sp>
      <p:sp>
        <p:nvSpPr>
          <p:cNvPr id="15" name="文本框 14"/>
          <p:cNvSpPr txBox="1"/>
          <p:nvPr/>
        </p:nvSpPr>
        <p:spPr>
          <a:xfrm>
            <a:off x="1048385" y="771525"/>
            <a:ext cx="3840480" cy="1042035"/>
          </a:xfrm>
          <a:prstGeom prst="rect">
            <a:avLst/>
          </a:prstGeom>
          <a:noFill/>
          <a:effectLst>
            <a:outerShdw blurRad="50800" dist="38100" dir="8100000" algn="tr" rotWithShape="0">
              <a:prstClr val="black">
                <a:alpha val="40000"/>
              </a:prstClr>
            </a:outerShdw>
          </a:effectLst>
        </p:spPr>
        <p:txBody>
          <a:bodyPr wrap="none" rtlCol="0">
            <a:spAutoFit/>
          </a:bodyPr>
          <a:lstStyle/>
          <a:p>
            <a:pPr>
              <a:lnSpc>
                <a:spcPct val="130000"/>
              </a:lnSpc>
            </a:pPr>
            <a:r>
              <a:rPr lang="zh-CN" altLang="zh-CN" sz="4800" b="1" dirty="0" smtClean="0">
                <a:solidFill>
                  <a:srgbClr val="000000"/>
                </a:solidFill>
                <a:latin typeface="方正小标宋简体" charset="0"/>
                <a:ea typeface="方正小标宋简体" charset="0"/>
              </a:rPr>
              <a:t>农业种植现状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ppt_y</p:attrName>
                                        </p:attrNameLst>
                                      </p:cBhvr>
                                      <p:tavLst>
                                        <p:tav tm="0">
                                          <p:val>
                                            <p:strVal val="#ppt_y+#ppt_h*1.125000"/>
                                          </p:val>
                                        </p:tav>
                                        <p:tav tm="100000">
                                          <p:val>
                                            <p:strVal val="#ppt_y"/>
                                          </p:val>
                                        </p:tav>
                                      </p:tavLst>
                                    </p:anim>
                                    <p:animEffect transition="in" filter="wipe(up)">
                                      <p:cBhvr>
                                        <p:cTn id="12" dur="500"/>
                                        <p:tgtEl>
                                          <p:spTgt spid="12"/>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up)">
                                      <p:cBhvr>
                                        <p:cTn id="20" dur="500"/>
                                        <p:tgtEl>
                                          <p:spTgt spid="2"/>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p:tgtEl>
                                          <p:spTgt spid="3"/>
                                        </p:tgtEl>
                                        <p:attrNameLst>
                                          <p:attrName>ppt_y</p:attrName>
                                        </p:attrNameLst>
                                      </p:cBhvr>
                                      <p:tavLst>
                                        <p:tav tm="0">
                                          <p:val>
                                            <p:strVal val="#ppt_y+#ppt_h*1.125000"/>
                                          </p:val>
                                        </p:tav>
                                        <p:tav tm="100000">
                                          <p:val>
                                            <p:strVal val="#ppt_y"/>
                                          </p:val>
                                        </p:tav>
                                      </p:tavLst>
                                    </p:anim>
                                    <p:animEffect transition="in" filter="wipe(up)">
                                      <p:cBhvr>
                                        <p:cTn id="24" dur="500"/>
                                        <p:tgtEl>
                                          <p:spTgt spid="3"/>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up)">
                                      <p:cBhvr>
                                        <p:cTn id="28" dur="500"/>
                                        <p:tgtEl>
                                          <p:spTgt spid="4"/>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p:tgtEl>
                                          <p:spTgt spid="5"/>
                                        </p:tgtEl>
                                        <p:attrNameLst>
                                          <p:attrName>ppt_y</p:attrName>
                                        </p:attrNameLst>
                                      </p:cBhvr>
                                      <p:tavLst>
                                        <p:tav tm="0">
                                          <p:val>
                                            <p:strVal val="#ppt_y+#ppt_h*1.125000"/>
                                          </p:val>
                                        </p:tav>
                                        <p:tav tm="100000">
                                          <p:val>
                                            <p:strVal val="#ppt_y"/>
                                          </p:val>
                                        </p:tav>
                                      </p:tavLst>
                                    </p:anim>
                                    <p:animEffect transition="in" filter="wipe(up)">
                                      <p:cBhvr>
                                        <p:cTn id="32" dur="500"/>
                                        <p:tgtEl>
                                          <p:spTgt spid="5"/>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ppt_y</p:attrName>
                                        </p:attrNameLst>
                                      </p:cBhvr>
                                      <p:tavLst>
                                        <p:tav tm="0">
                                          <p:val>
                                            <p:strVal val="#ppt_y+#ppt_h*1.125000"/>
                                          </p:val>
                                        </p:tav>
                                        <p:tav tm="100000">
                                          <p:val>
                                            <p:strVal val="#ppt_y"/>
                                          </p:val>
                                        </p:tav>
                                      </p:tavLst>
                                    </p:anim>
                                    <p:animEffect transition="in" filter="wipe(up)">
                                      <p:cBhvr>
                                        <p:cTn id="36" dur="500"/>
                                        <p:tgtEl>
                                          <p:spTgt spid="6"/>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p:tgtEl>
                                          <p:spTgt spid="7"/>
                                        </p:tgtEl>
                                        <p:attrNameLst>
                                          <p:attrName>ppt_y</p:attrName>
                                        </p:attrNameLst>
                                      </p:cBhvr>
                                      <p:tavLst>
                                        <p:tav tm="0">
                                          <p:val>
                                            <p:strVal val="#ppt_y+#ppt_h*1.125000"/>
                                          </p:val>
                                        </p:tav>
                                        <p:tav tm="100000">
                                          <p:val>
                                            <p:strVal val="#ppt_y"/>
                                          </p:val>
                                        </p:tav>
                                      </p:tavLst>
                                    </p:anim>
                                    <p:animEffect transition="in" filter="wipe(up)">
                                      <p:cBhvr>
                                        <p:cTn id="40" dur="500"/>
                                        <p:tgtEl>
                                          <p:spTgt spid="7"/>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p:tgtEl>
                                          <p:spTgt spid="8"/>
                                        </p:tgtEl>
                                        <p:attrNameLst>
                                          <p:attrName>ppt_y</p:attrName>
                                        </p:attrNameLst>
                                      </p:cBhvr>
                                      <p:tavLst>
                                        <p:tav tm="0">
                                          <p:val>
                                            <p:strVal val="#ppt_y+#ppt_h*1.125000"/>
                                          </p:val>
                                        </p:tav>
                                        <p:tav tm="100000">
                                          <p:val>
                                            <p:strVal val="#ppt_y"/>
                                          </p:val>
                                        </p:tav>
                                      </p:tavLst>
                                    </p:anim>
                                    <p:animEffect transition="in" filter="wipe(up)">
                                      <p:cBhvr>
                                        <p:cTn id="44" dur="500"/>
                                        <p:tgtEl>
                                          <p:spTgt spid="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p:tgtEl>
                                          <p:spTgt spid="9"/>
                                        </p:tgtEl>
                                        <p:attrNameLst>
                                          <p:attrName>ppt_y</p:attrName>
                                        </p:attrNameLst>
                                      </p:cBhvr>
                                      <p:tavLst>
                                        <p:tav tm="0">
                                          <p:val>
                                            <p:strVal val="#ppt_y+#ppt_h*1.125000"/>
                                          </p:val>
                                        </p:tav>
                                        <p:tav tm="100000">
                                          <p:val>
                                            <p:strVal val="#ppt_y"/>
                                          </p:val>
                                        </p:tav>
                                      </p:tavLst>
                                    </p:anim>
                                    <p:animEffect transition="in" filter="wipe(up)">
                                      <p:cBhvr>
                                        <p:cTn id="48" dur="500"/>
                                        <p:tgtEl>
                                          <p:spTgt spid="9"/>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p:tgtEl>
                                          <p:spTgt spid="11"/>
                                        </p:tgtEl>
                                        <p:attrNameLst>
                                          <p:attrName>ppt_y</p:attrName>
                                        </p:attrNameLst>
                                      </p:cBhvr>
                                      <p:tavLst>
                                        <p:tav tm="0">
                                          <p:val>
                                            <p:strVal val="#ppt_y+#ppt_h*1.125000"/>
                                          </p:val>
                                        </p:tav>
                                        <p:tav tm="100000">
                                          <p:val>
                                            <p:strVal val="#ppt_y"/>
                                          </p:val>
                                        </p:tav>
                                      </p:tavLst>
                                    </p:anim>
                                    <p:animEffect transition="in" filter="wipe(up)">
                                      <p:cBhvr>
                                        <p:cTn id="52" dur="500"/>
                                        <p:tgtEl>
                                          <p:spTgt spid="11"/>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p:tgtEl>
                                          <p:spTgt spid="14"/>
                                        </p:tgtEl>
                                        <p:attrNameLst>
                                          <p:attrName>ppt_y</p:attrName>
                                        </p:attrNameLst>
                                      </p:cBhvr>
                                      <p:tavLst>
                                        <p:tav tm="0">
                                          <p:val>
                                            <p:strVal val="#ppt_y+#ppt_h*1.125000"/>
                                          </p:val>
                                        </p:tav>
                                        <p:tav tm="100000">
                                          <p:val>
                                            <p:strVal val="#ppt_y"/>
                                          </p:val>
                                        </p:tav>
                                      </p:tavLst>
                                    </p:anim>
                                    <p:animEffect transition="in" filter="wipe(up)">
                                      <p:cBhvr>
                                        <p:cTn id="56" dur="500"/>
                                        <p:tgtEl>
                                          <p:spTgt spid="14"/>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p:tgtEl>
                                          <p:spTgt spid="16"/>
                                        </p:tgtEl>
                                        <p:attrNameLst>
                                          <p:attrName>ppt_y</p:attrName>
                                        </p:attrNameLst>
                                      </p:cBhvr>
                                      <p:tavLst>
                                        <p:tav tm="0">
                                          <p:val>
                                            <p:strVal val="#ppt_y+#ppt_h*1.125000"/>
                                          </p:val>
                                        </p:tav>
                                        <p:tav tm="100000">
                                          <p:val>
                                            <p:strVal val="#ppt_y"/>
                                          </p:val>
                                        </p:tav>
                                      </p:tavLst>
                                    </p:anim>
                                    <p:animEffect transition="in" filter="wipe(up)">
                                      <p:cBhvr>
                                        <p:cTn id="60" dur="500"/>
                                        <p:tgtEl>
                                          <p:spTgt spid="16"/>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p:tgtEl>
                                          <p:spTgt spid="15"/>
                                        </p:tgtEl>
                                        <p:attrNameLst>
                                          <p:attrName>ppt_y</p:attrName>
                                        </p:attrNameLst>
                                      </p:cBhvr>
                                      <p:tavLst>
                                        <p:tav tm="0">
                                          <p:val>
                                            <p:strVal val="#ppt_y+#ppt_h*1.125000"/>
                                          </p:val>
                                        </p:tav>
                                        <p:tav tm="100000">
                                          <p:val>
                                            <p:strVal val="#ppt_y"/>
                                          </p:val>
                                        </p:tav>
                                      </p:tavLst>
                                    </p:anim>
                                    <p:animEffect transition="in" filter="wipe(up)">
                                      <p:cBhvr>
                                        <p:cTn id="6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2" grpId="0" bldLvl="0" animBg="1"/>
      <p:bldP spid="10" grpId="0" bldLvl="0" animBg="1"/>
      <p:bldP spid="2" grpId="0" bldLvl="0" animBg="1"/>
      <p:bldP spid="3" grpId="0" bldLvl="0" animBg="1"/>
      <p:bldP spid="4" grpId="0" bldLvl="0" animBg="1"/>
      <p:bldP spid="5" grpId="0" bldLvl="0" animBg="1"/>
      <p:bldP spid="6" grpId="0" bldLvl="0" animBg="1"/>
      <p:bldP spid="7" grpId="0"/>
      <p:bldP spid="8" grpId="0"/>
      <p:bldP spid="9" grpId="0"/>
      <p:bldP spid="11" grpId="0"/>
      <p:bldP spid="14" grpId="0"/>
      <p:bldP spid="16" grpId="0"/>
      <p:bldP spid="15"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ChangeArrowheads="1"/>
          </p:cNvSpPr>
          <p:nvPr/>
        </p:nvSpPr>
        <p:spPr bwMode="auto">
          <a:xfrm>
            <a:off x="5599509" y="1518462"/>
            <a:ext cx="1525588" cy="311151"/>
          </a:xfrm>
          <a:prstGeom prst="rect">
            <a:avLst/>
          </a:prstGeom>
          <a:solidFill>
            <a:schemeClr val="tx2">
              <a:lumMod val="20000"/>
              <a:lumOff val="80000"/>
            </a:schemeClr>
          </a:solidFill>
          <a:ln w="6350">
            <a:noFill/>
            <a:miter lim="800000"/>
          </a:ln>
          <a:effectLst>
            <a:outerShdw blurRad="50800" dist="38100" dir="2700000" algn="tl" rotWithShape="0">
              <a:prstClr val="black">
                <a:alpha val="40000"/>
              </a:prstClr>
            </a:outerShdw>
          </a:effectLst>
        </p:spPr>
        <p:txBody>
          <a:bodyPr wrap="none" lIns="0" tIns="0" rIns="0" bIns="0" anchor="ctr"/>
          <a:lstStyle/>
          <a:p>
            <a:endParaRPr lang="zh-CN" altLang="en-US"/>
          </a:p>
        </p:txBody>
      </p:sp>
      <p:sp>
        <p:nvSpPr>
          <p:cNvPr id="7" name="Text Box 10"/>
          <p:cNvSpPr txBox="1">
            <a:spLocks noChangeArrowheads="1"/>
          </p:cNvSpPr>
          <p:nvPr/>
        </p:nvSpPr>
        <p:spPr bwMode="auto">
          <a:xfrm>
            <a:off x="5680380" y="1538163"/>
            <a:ext cx="1303337"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spAutoFit/>
          </a:bodyPr>
          <a:lstStyle/>
          <a:p>
            <a:pPr algn="ctr"/>
            <a:r>
              <a:rPr kumimoji="1" lang="zh-CN" altLang="en-US" sz="1600" b="1" dirty="0" smtClean="0">
                <a:solidFill>
                  <a:srgbClr val="000000"/>
                </a:solidFill>
                <a:latin typeface="方正小标宋简体" charset="0"/>
                <a:ea typeface="方正小标宋简体" charset="0"/>
              </a:rPr>
              <a:t>农业</a:t>
            </a:r>
            <a:r>
              <a:rPr kumimoji="1" lang="en-US" altLang="zh-CN" sz="1600" b="1" dirty="0" smtClean="0">
                <a:solidFill>
                  <a:srgbClr val="000000"/>
                </a:solidFill>
                <a:latin typeface="方正小标宋简体" charset="0"/>
                <a:ea typeface="方正小标宋简体" charset="0"/>
              </a:rPr>
              <a:t>2.0</a:t>
            </a:r>
            <a:r>
              <a:rPr kumimoji="1" lang="zh-CN" altLang="en-US" sz="1600" b="1" dirty="0" smtClean="0">
                <a:solidFill>
                  <a:srgbClr val="000000"/>
                </a:solidFill>
                <a:latin typeface="方正小标宋简体" charset="0"/>
                <a:ea typeface="方正小标宋简体" charset="0"/>
              </a:rPr>
              <a:t>时代</a:t>
            </a:r>
          </a:p>
        </p:txBody>
      </p:sp>
      <p:sp>
        <p:nvSpPr>
          <p:cNvPr id="10" name="Rectangle 13"/>
          <p:cNvSpPr>
            <a:spLocks noChangeArrowheads="1"/>
          </p:cNvSpPr>
          <p:nvPr/>
        </p:nvSpPr>
        <p:spPr bwMode="auto">
          <a:xfrm>
            <a:off x="8078231" y="1050410"/>
            <a:ext cx="1525587" cy="311150"/>
          </a:xfrm>
          <a:prstGeom prst="rect">
            <a:avLst/>
          </a:prstGeom>
          <a:solidFill>
            <a:schemeClr val="tx2">
              <a:lumMod val="20000"/>
              <a:lumOff val="80000"/>
            </a:schemeClr>
          </a:solidFill>
          <a:ln w="6350">
            <a:noFill/>
            <a:miter lim="800000"/>
          </a:ln>
          <a:effectLst>
            <a:outerShdw blurRad="50800" dist="38100" dir="2700000" algn="tl" rotWithShape="0">
              <a:prstClr val="black">
                <a:alpha val="40000"/>
              </a:prstClr>
            </a:outerShdw>
          </a:effectLst>
        </p:spPr>
        <p:txBody>
          <a:bodyPr wrap="none" lIns="0" tIns="0" rIns="0" bIns="0" anchor="ctr"/>
          <a:lstStyle/>
          <a:p>
            <a:endParaRPr lang="zh-CN" altLang="en-US"/>
          </a:p>
        </p:txBody>
      </p:sp>
      <p:sp>
        <p:nvSpPr>
          <p:cNvPr id="11" name="Text Box 14"/>
          <p:cNvSpPr txBox="1">
            <a:spLocks noChangeArrowheads="1"/>
          </p:cNvSpPr>
          <p:nvPr/>
        </p:nvSpPr>
        <p:spPr bwMode="auto">
          <a:xfrm>
            <a:off x="8126229" y="1088397"/>
            <a:ext cx="144061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spAutoFit/>
          </a:bodyPr>
          <a:lstStyle/>
          <a:p>
            <a:pPr algn="ctr"/>
            <a:r>
              <a:rPr kumimoji="1" lang="zh-CN" altLang="en-US" sz="1600" b="1" dirty="0" smtClean="0">
                <a:solidFill>
                  <a:srgbClr val="000000"/>
                </a:solidFill>
                <a:latin typeface="方正小标宋简体" charset="0"/>
                <a:ea typeface="方正小标宋简体" charset="0"/>
              </a:rPr>
              <a:t>互联网农业时代</a:t>
            </a:r>
          </a:p>
        </p:txBody>
      </p:sp>
      <p:sp>
        <p:nvSpPr>
          <p:cNvPr id="13" name="Rectangle 18"/>
          <p:cNvSpPr>
            <a:spLocks noChangeArrowheads="1"/>
          </p:cNvSpPr>
          <p:nvPr/>
        </p:nvSpPr>
        <p:spPr bwMode="auto">
          <a:xfrm>
            <a:off x="2878797" y="2081260"/>
            <a:ext cx="1525588" cy="311151"/>
          </a:xfrm>
          <a:prstGeom prst="rect">
            <a:avLst/>
          </a:prstGeom>
          <a:solidFill>
            <a:schemeClr val="tx2">
              <a:lumMod val="20000"/>
              <a:lumOff val="80000"/>
            </a:schemeClr>
          </a:solidFill>
          <a:ln w="6350">
            <a:noFill/>
            <a:miter lim="800000"/>
          </a:ln>
          <a:effectLst>
            <a:outerShdw blurRad="50800" dist="38100" dir="2700000" algn="tl" rotWithShape="0">
              <a:prstClr val="black">
                <a:alpha val="40000"/>
              </a:prstClr>
            </a:outerShdw>
          </a:effectLst>
        </p:spPr>
        <p:txBody>
          <a:bodyPr wrap="none" lIns="0" tIns="0" rIns="0" bIns="0" anchor="ctr"/>
          <a:lstStyle/>
          <a:p>
            <a:endParaRPr lang="zh-CN" altLang="en-US"/>
          </a:p>
        </p:txBody>
      </p:sp>
      <p:sp>
        <p:nvSpPr>
          <p:cNvPr id="14" name="Text Box 19"/>
          <p:cNvSpPr txBox="1">
            <a:spLocks noChangeArrowheads="1"/>
          </p:cNvSpPr>
          <p:nvPr/>
        </p:nvSpPr>
        <p:spPr bwMode="auto">
          <a:xfrm>
            <a:off x="2917190" y="2113280"/>
            <a:ext cx="147955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spAutoFit/>
          </a:bodyPr>
          <a:lstStyle/>
          <a:p>
            <a:pPr algn="ctr"/>
            <a:r>
              <a:rPr kumimoji="1" lang="zh-CN" altLang="en-US" sz="1600" b="1" dirty="0" smtClean="0">
                <a:solidFill>
                  <a:srgbClr val="000000"/>
                </a:solidFill>
                <a:latin typeface="方正小标宋简体" charset="0"/>
                <a:ea typeface="方正小标宋简体" charset="0"/>
              </a:rPr>
              <a:t>农业</a:t>
            </a:r>
            <a:r>
              <a:rPr kumimoji="1" lang="en-US" altLang="zh-CN" sz="1600" b="1" dirty="0" smtClean="0">
                <a:solidFill>
                  <a:srgbClr val="000000"/>
                </a:solidFill>
                <a:latin typeface="方正小标宋简体" charset="0"/>
                <a:ea typeface="方正小标宋简体" charset="0"/>
              </a:rPr>
              <a:t>1.0</a:t>
            </a:r>
            <a:r>
              <a:rPr kumimoji="1" lang="zh-CN" altLang="en-US" sz="1600" b="1" dirty="0" smtClean="0">
                <a:solidFill>
                  <a:srgbClr val="000000"/>
                </a:solidFill>
                <a:latin typeface="方正小标宋简体" charset="0"/>
                <a:ea typeface="方正小标宋简体" charset="0"/>
              </a:rPr>
              <a:t>时代</a:t>
            </a:r>
          </a:p>
        </p:txBody>
      </p:sp>
      <p:sp>
        <p:nvSpPr>
          <p:cNvPr id="15" name="Text Box 20"/>
          <p:cNvSpPr txBox="1">
            <a:spLocks noChangeArrowheads="1"/>
          </p:cNvSpPr>
          <p:nvPr/>
        </p:nvSpPr>
        <p:spPr bwMode="auto">
          <a:xfrm>
            <a:off x="2958956" y="2866721"/>
            <a:ext cx="1633538" cy="1346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90805" indent="-90805">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defRPr>
                <a:solidFill>
                  <a:schemeClr val="tx1"/>
                </a:solidFill>
                <a:latin typeface="Arial" pitchFamily="34" charset="0"/>
                <a:ea typeface="宋体" pitchFamily="2" charset="-122"/>
              </a:defRPr>
            </a:lvl6pPr>
            <a:lvl7pPr fontAlgn="base">
              <a:spcBef>
                <a:spcPct val="0"/>
              </a:spcBef>
              <a:spcAft>
                <a:spcPct val="0"/>
              </a:spcAft>
              <a:defRPr>
                <a:solidFill>
                  <a:schemeClr val="tx1"/>
                </a:solidFill>
                <a:latin typeface="Arial" pitchFamily="34" charset="0"/>
                <a:ea typeface="宋体" pitchFamily="2" charset="-122"/>
              </a:defRPr>
            </a:lvl7pPr>
            <a:lvl8pPr fontAlgn="base">
              <a:spcBef>
                <a:spcPct val="0"/>
              </a:spcBef>
              <a:spcAft>
                <a:spcPct val="0"/>
              </a:spcAft>
              <a:defRPr>
                <a:solidFill>
                  <a:schemeClr val="tx1"/>
                </a:solidFill>
                <a:latin typeface="Arial" pitchFamily="34" charset="0"/>
                <a:ea typeface="宋体" pitchFamily="2" charset="-122"/>
              </a:defRPr>
            </a:lvl8pPr>
            <a:lvl9pPr fontAlgn="base">
              <a:spcBef>
                <a:spcPct val="0"/>
              </a:spcBef>
              <a:spcAft>
                <a:spcPct val="0"/>
              </a:spcAft>
              <a:defRPr>
                <a:solidFill>
                  <a:schemeClr val="tx1"/>
                </a:solidFill>
                <a:latin typeface="Arial" pitchFamily="34" charset="0"/>
                <a:ea typeface="宋体" pitchFamily="2" charset="-122"/>
              </a:defRPr>
            </a:lvl9pPr>
          </a:lstStyle>
          <a:p>
            <a:pPr eaLnBrk="0" hangingPunct="0">
              <a:spcBef>
                <a:spcPct val="15000"/>
              </a:spcBef>
              <a:buFontTx/>
              <a:buChar char="•"/>
            </a:pPr>
            <a:r>
              <a:rPr lang="en-US" altLang="zh-CN" sz="1600" b="1" dirty="0">
                <a:solidFill>
                  <a:srgbClr val="000000"/>
                </a:solidFill>
                <a:latin typeface="华文中宋" charset="0"/>
                <a:ea typeface="华文中宋" charset="0"/>
              </a:rPr>
              <a:t> </a:t>
            </a:r>
            <a:r>
              <a:rPr lang="zh-CN" altLang="en-US" sz="1600" b="1" dirty="0" smtClean="0">
                <a:solidFill>
                  <a:srgbClr val="000000"/>
                </a:solidFill>
                <a:latin typeface="华文中宋" charset="0"/>
                <a:ea typeface="华文中宋" charset="0"/>
              </a:rPr>
              <a:t>以体力劳动为主的小农经济时代</a:t>
            </a:r>
            <a:endParaRPr lang="zh-CN" altLang="en-US" sz="1600" b="1" dirty="0" smtClean="0">
              <a:solidFill>
                <a:srgbClr val="000000"/>
              </a:solidFill>
              <a:latin typeface="华文中宋" charset="0"/>
              <a:ea typeface="华文中宋" charset="0"/>
            </a:endParaRPr>
          </a:p>
          <a:p>
            <a:pPr eaLnBrk="0" hangingPunct="0">
              <a:spcBef>
                <a:spcPct val="15000"/>
              </a:spcBef>
              <a:buFontTx/>
              <a:buChar char="•"/>
            </a:pPr>
            <a:r>
              <a:rPr lang="zh-CN" altLang="en-US" sz="1600" b="1" dirty="0">
                <a:solidFill>
                  <a:srgbClr val="000000"/>
                </a:solidFill>
                <a:latin typeface="华文中宋" charset="0"/>
                <a:ea typeface="华文中宋" charset="0"/>
              </a:rPr>
              <a:t>家庭</a:t>
            </a:r>
            <a:r>
              <a:rPr lang="zh-CN" altLang="en-US" sz="1600" b="1" dirty="0" smtClean="0">
                <a:solidFill>
                  <a:srgbClr val="000000"/>
                </a:solidFill>
                <a:latin typeface="华文中宋" charset="0"/>
                <a:ea typeface="华文中宋" charset="0"/>
              </a:rPr>
              <a:t>经营、生产规模小</a:t>
            </a:r>
            <a:endParaRPr lang="zh-CN" altLang="en-US" sz="1600" b="1" dirty="0" smtClean="0">
              <a:solidFill>
                <a:srgbClr val="000000"/>
              </a:solidFill>
              <a:latin typeface="华文中宋" charset="0"/>
              <a:ea typeface="华文中宋" charset="0"/>
            </a:endParaRPr>
          </a:p>
        </p:txBody>
      </p:sp>
      <p:sp>
        <p:nvSpPr>
          <p:cNvPr id="16" name="Text Box 21"/>
          <p:cNvSpPr txBox="1">
            <a:spLocks noChangeArrowheads="1"/>
          </p:cNvSpPr>
          <p:nvPr/>
        </p:nvSpPr>
        <p:spPr bwMode="auto">
          <a:xfrm>
            <a:off x="5543550" y="2213610"/>
            <a:ext cx="1847850" cy="2085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90805" indent="-90805">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defRPr>
                <a:solidFill>
                  <a:schemeClr val="tx1"/>
                </a:solidFill>
                <a:latin typeface="Arial" pitchFamily="34" charset="0"/>
                <a:ea typeface="宋体" pitchFamily="2" charset="-122"/>
              </a:defRPr>
            </a:lvl6pPr>
            <a:lvl7pPr fontAlgn="base">
              <a:spcBef>
                <a:spcPct val="0"/>
              </a:spcBef>
              <a:spcAft>
                <a:spcPct val="0"/>
              </a:spcAft>
              <a:defRPr>
                <a:solidFill>
                  <a:schemeClr val="tx1"/>
                </a:solidFill>
                <a:latin typeface="Arial" pitchFamily="34" charset="0"/>
                <a:ea typeface="宋体" pitchFamily="2" charset="-122"/>
              </a:defRPr>
            </a:lvl7pPr>
            <a:lvl8pPr fontAlgn="base">
              <a:spcBef>
                <a:spcPct val="0"/>
              </a:spcBef>
              <a:spcAft>
                <a:spcPct val="0"/>
              </a:spcAft>
              <a:defRPr>
                <a:solidFill>
                  <a:schemeClr val="tx1"/>
                </a:solidFill>
                <a:latin typeface="Arial" pitchFamily="34" charset="0"/>
                <a:ea typeface="宋体" pitchFamily="2" charset="-122"/>
              </a:defRPr>
            </a:lvl8pPr>
            <a:lvl9pPr fontAlgn="base">
              <a:spcBef>
                <a:spcPct val="0"/>
              </a:spcBef>
              <a:spcAft>
                <a:spcPct val="0"/>
              </a:spcAft>
              <a:defRPr>
                <a:solidFill>
                  <a:schemeClr val="tx1"/>
                </a:solidFill>
                <a:latin typeface="Arial" pitchFamily="34" charset="0"/>
                <a:ea typeface="宋体" pitchFamily="2" charset="-122"/>
              </a:defRPr>
            </a:lvl9pPr>
          </a:lstStyle>
          <a:p>
            <a:pPr eaLnBrk="0" hangingPunct="0">
              <a:lnSpc>
                <a:spcPct val="140000"/>
              </a:lnSpc>
              <a:spcBef>
                <a:spcPct val="15000"/>
              </a:spcBef>
              <a:buFontTx/>
              <a:buChar char="•"/>
            </a:pPr>
            <a:r>
              <a:rPr lang="zh-CN" altLang="en-US" sz="1600" b="1" dirty="0" smtClean="0">
                <a:solidFill>
                  <a:srgbClr val="000000"/>
                </a:solidFill>
                <a:latin typeface="华文中宋" charset="0"/>
                <a:ea typeface="华文中宋" charset="0"/>
              </a:rPr>
              <a:t> </a:t>
            </a:r>
            <a:r>
              <a:rPr lang="zh-CN" altLang="en-US" sz="1600" b="1" dirty="0" smtClean="0">
                <a:solidFill>
                  <a:srgbClr val="000000"/>
                </a:solidFill>
                <a:latin typeface="华文中宋" charset="0"/>
                <a:ea typeface="华文中宋" charset="0"/>
                <a:sym typeface="+mn-ea"/>
              </a:rPr>
              <a:t>以现代科学技术、机械化生产为主要特征的现代化农业</a:t>
            </a:r>
            <a:endParaRPr lang="zh-CN" altLang="en-US" sz="1600" b="1" dirty="0" smtClean="0">
              <a:solidFill>
                <a:srgbClr val="000000"/>
              </a:solidFill>
              <a:latin typeface="华文中宋" charset="0"/>
              <a:ea typeface="华文中宋" charset="0"/>
              <a:sym typeface="+mn-ea"/>
            </a:endParaRPr>
          </a:p>
          <a:p>
            <a:pPr marL="0" indent="0" eaLnBrk="0" hangingPunct="0">
              <a:spcBef>
                <a:spcPct val="15000"/>
              </a:spcBef>
              <a:buFontTx/>
              <a:buNone/>
            </a:pPr>
            <a:endParaRPr lang="zh-CN" altLang="en-US" b="1" dirty="0" smtClean="0">
              <a:solidFill>
                <a:srgbClr val="000000"/>
              </a:solidFill>
              <a:latin typeface="华文中宋" charset="0"/>
              <a:ea typeface="华文中宋" charset="0"/>
              <a:sym typeface="+mn-ea"/>
            </a:endParaRPr>
          </a:p>
          <a:p>
            <a:pPr eaLnBrk="0" hangingPunct="0">
              <a:spcBef>
                <a:spcPct val="15000"/>
              </a:spcBef>
              <a:buFontTx/>
              <a:buChar char="•"/>
            </a:pPr>
            <a:endParaRPr lang="zh-CN" altLang="en-US" b="1" dirty="0" smtClean="0">
              <a:solidFill>
                <a:srgbClr val="000000"/>
              </a:solidFill>
              <a:latin typeface="华文中宋" charset="0"/>
              <a:ea typeface="华文中宋" charset="0"/>
              <a:sym typeface="+mn-ea"/>
            </a:endParaRPr>
          </a:p>
        </p:txBody>
      </p:sp>
      <p:sp>
        <p:nvSpPr>
          <p:cNvPr id="18" name="Text Box 23"/>
          <p:cNvSpPr txBox="1">
            <a:spLocks noChangeArrowheads="1"/>
          </p:cNvSpPr>
          <p:nvPr/>
        </p:nvSpPr>
        <p:spPr bwMode="auto">
          <a:xfrm>
            <a:off x="8149813" y="1795070"/>
            <a:ext cx="1550987" cy="1870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90805" indent="-90805">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defRPr>
                <a:solidFill>
                  <a:schemeClr val="tx1"/>
                </a:solidFill>
                <a:latin typeface="Arial" pitchFamily="34" charset="0"/>
                <a:ea typeface="宋体" pitchFamily="2" charset="-122"/>
              </a:defRPr>
            </a:lvl6pPr>
            <a:lvl7pPr fontAlgn="base">
              <a:spcBef>
                <a:spcPct val="0"/>
              </a:spcBef>
              <a:spcAft>
                <a:spcPct val="0"/>
              </a:spcAft>
              <a:defRPr>
                <a:solidFill>
                  <a:schemeClr val="tx1"/>
                </a:solidFill>
                <a:latin typeface="Arial" pitchFamily="34" charset="0"/>
                <a:ea typeface="宋体" pitchFamily="2" charset="-122"/>
              </a:defRPr>
            </a:lvl7pPr>
            <a:lvl8pPr fontAlgn="base">
              <a:spcBef>
                <a:spcPct val="0"/>
              </a:spcBef>
              <a:spcAft>
                <a:spcPct val="0"/>
              </a:spcAft>
              <a:defRPr>
                <a:solidFill>
                  <a:schemeClr val="tx1"/>
                </a:solidFill>
                <a:latin typeface="Arial" pitchFamily="34" charset="0"/>
                <a:ea typeface="宋体" pitchFamily="2" charset="-122"/>
              </a:defRPr>
            </a:lvl8pPr>
            <a:lvl9pPr fontAlgn="base">
              <a:spcBef>
                <a:spcPct val="0"/>
              </a:spcBef>
              <a:spcAft>
                <a:spcPct val="0"/>
              </a:spcAft>
              <a:defRPr>
                <a:solidFill>
                  <a:schemeClr val="tx1"/>
                </a:solidFill>
                <a:latin typeface="Arial" pitchFamily="34" charset="0"/>
                <a:ea typeface="宋体" pitchFamily="2" charset="-122"/>
              </a:defRPr>
            </a:lvl9pPr>
          </a:lstStyle>
          <a:p>
            <a:pPr eaLnBrk="0" hangingPunct="0">
              <a:spcBef>
                <a:spcPct val="15000"/>
              </a:spcBef>
              <a:buFontTx/>
              <a:buChar char="•"/>
            </a:pPr>
            <a:r>
              <a:rPr lang="zh-CN" altLang="en-US" sz="1600" b="1" dirty="0" smtClean="0">
                <a:solidFill>
                  <a:srgbClr val="000000"/>
                </a:solidFill>
                <a:latin typeface="华文中宋" charset="0"/>
                <a:ea typeface="华文中宋" charset="0"/>
              </a:rPr>
              <a:t> 加入互联网基因</a:t>
            </a:r>
            <a:endParaRPr lang="zh-CN" altLang="en-US" sz="1600" b="1" dirty="0" smtClean="0">
              <a:solidFill>
                <a:srgbClr val="000000"/>
              </a:solidFill>
              <a:latin typeface="华文中宋" charset="0"/>
              <a:ea typeface="华文中宋" charset="0"/>
            </a:endParaRPr>
          </a:p>
          <a:p>
            <a:pPr eaLnBrk="0" hangingPunct="0">
              <a:spcBef>
                <a:spcPct val="15000"/>
              </a:spcBef>
              <a:buFontTx/>
              <a:buChar char="•"/>
            </a:pPr>
            <a:r>
              <a:rPr lang="zh-CN" altLang="en-US" sz="1600" b="1" dirty="0" smtClean="0">
                <a:solidFill>
                  <a:srgbClr val="000000"/>
                </a:solidFill>
                <a:latin typeface="华文中宋" charset="0"/>
                <a:ea typeface="华文中宋" charset="0"/>
              </a:rPr>
              <a:t>农业电商平台快速发展</a:t>
            </a:r>
            <a:endParaRPr lang="zh-CN" altLang="en-US" sz="1600" b="1" dirty="0" smtClean="0">
              <a:solidFill>
                <a:srgbClr val="000000"/>
              </a:solidFill>
              <a:latin typeface="华文中宋" charset="0"/>
              <a:ea typeface="华文中宋" charset="0"/>
            </a:endParaRPr>
          </a:p>
          <a:p>
            <a:pPr eaLnBrk="0" hangingPunct="0">
              <a:spcBef>
                <a:spcPct val="15000"/>
              </a:spcBef>
              <a:buFontTx/>
              <a:buChar char="•"/>
            </a:pPr>
            <a:r>
              <a:rPr lang="zh-CN" altLang="en-US" sz="1600" b="1" dirty="0" smtClean="0">
                <a:solidFill>
                  <a:srgbClr val="000000"/>
                </a:solidFill>
                <a:latin typeface="华文中宋" charset="0"/>
                <a:ea typeface="华文中宋" charset="0"/>
              </a:rPr>
              <a:t>新农民、新农业的互联网农业时代</a:t>
            </a:r>
            <a:endParaRPr lang="zh-CN" altLang="en-US" sz="1600" b="1" dirty="0" smtClean="0">
              <a:solidFill>
                <a:srgbClr val="000000"/>
              </a:solidFill>
              <a:latin typeface="华文中宋" charset="0"/>
              <a:ea typeface="华文中宋" charset="0"/>
            </a:endParaRPr>
          </a:p>
        </p:txBody>
      </p:sp>
      <p:sp>
        <p:nvSpPr>
          <p:cNvPr id="22" name="Arc 6"/>
          <p:cNvSpPr/>
          <p:nvPr/>
        </p:nvSpPr>
        <p:spPr bwMode="auto">
          <a:xfrm rot="10800000" flipV="1">
            <a:off x="4709795" y="1904365"/>
            <a:ext cx="2874010" cy="933450"/>
          </a:xfrm>
          <a:custGeom>
            <a:avLst/>
            <a:gdLst>
              <a:gd name="G0" fmla="+- 298 0 0"/>
              <a:gd name="G1" fmla="+- 21600 0 0"/>
              <a:gd name="G2" fmla="+- 21600 0 0"/>
              <a:gd name="T0" fmla="*/ 0 w 21898"/>
              <a:gd name="T1" fmla="*/ 2 h 21600"/>
              <a:gd name="T2" fmla="*/ 21898 w 21898"/>
              <a:gd name="T3" fmla="*/ 21568 h 21600"/>
              <a:gd name="T4" fmla="*/ 298 w 21898"/>
              <a:gd name="T5" fmla="*/ 21600 h 21600"/>
            </a:gdLst>
            <a:ahLst/>
            <a:cxnLst>
              <a:cxn ang="0">
                <a:pos x="T0" y="T1"/>
              </a:cxn>
              <a:cxn ang="0">
                <a:pos x="T2" y="T3"/>
              </a:cxn>
              <a:cxn ang="0">
                <a:pos x="T4" y="T5"/>
              </a:cxn>
            </a:cxnLst>
            <a:rect l="0" t="0" r="r" b="b"/>
            <a:pathLst>
              <a:path w="21898" h="21600" fill="none" extrusionOk="0">
                <a:moveTo>
                  <a:pt x="0" y="2"/>
                </a:moveTo>
                <a:cubicBezTo>
                  <a:pt x="99" y="0"/>
                  <a:pt x="198" y="0"/>
                  <a:pt x="298" y="0"/>
                </a:cubicBezTo>
                <a:cubicBezTo>
                  <a:pt x="12214" y="0"/>
                  <a:pt x="21880" y="9651"/>
                  <a:pt x="21897" y="21568"/>
                </a:cubicBezTo>
              </a:path>
              <a:path w="21898" h="21600" stroke="0" extrusionOk="0">
                <a:moveTo>
                  <a:pt x="0" y="2"/>
                </a:moveTo>
                <a:cubicBezTo>
                  <a:pt x="99" y="0"/>
                  <a:pt x="198" y="0"/>
                  <a:pt x="298" y="0"/>
                </a:cubicBezTo>
                <a:cubicBezTo>
                  <a:pt x="12214" y="0"/>
                  <a:pt x="21880" y="9651"/>
                  <a:pt x="21897" y="21568"/>
                </a:cubicBezTo>
                <a:lnTo>
                  <a:pt x="298" y="21600"/>
                </a:lnTo>
                <a:close/>
              </a:path>
            </a:pathLst>
          </a:custGeom>
          <a:noFill/>
          <a:ln w="63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endParaRPr lang="zh-CN" altLang="en-US"/>
          </a:p>
        </p:txBody>
      </p:sp>
      <p:sp>
        <p:nvSpPr>
          <p:cNvPr id="24" name="Arc 8"/>
          <p:cNvSpPr/>
          <p:nvPr/>
        </p:nvSpPr>
        <p:spPr bwMode="auto">
          <a:xfrm rot="10800000" flipV="1">
            <a:off x="7139305" y="1493520"/>
            <a:ext cx="3033395" cy="675640"/>
          </a:xfrm>
          <a:custGeom>
            <a:avLst/>
            <a:gdLst>
              <a:gd name="G0" fmla="+- 0 0 0"/>
              <a:gd name="G1" fmla="+- 21559 0 0"/>
              <a:gd name="G2" fmla="+- 21600 0 0"/>
              <a:gd name="T0" fmla="*/ 1336 w 21600"/>
              <a:gd name="T1" fmla="*/ 0 h 21559"/>
              <a:gd name="T2" fmla="*/ 21600 w 21600"/>
              <a:gd name="T3" fmla="*/ 21527 h 21559"/>
              <a:gd name="T4" fmla="*/ 0 w 21600"/>
              <a:gd name="T5" fmla="*/ 21559 h 21559"/>
            </a:gdLst>
            <a:ahLst/>
            <a:cxnLst>
              <a:cxn ang="0">
                <a:pos x="T0" y="T1"/>
              </a:cxn>
              <a:cxn ang="0">
                <a:pos x="T2" y="T3"/>
              </a:cxn>
              <a:cxn ang="0">
                <a:pos x="T4" y="T5"/>
              </a:cxn>
            </a:cxnLst>
            <a:rect l="0" t="0" r="r" b="b"/>
            <a:pathLst>
              <a:path w="21600" h="21559" fill="none" extrusionOk="0">
                <a:moveTo>
                  <a:pt x="1335" y="0"/>
                </a:moveTo>
                <a:cubicBezTo>
                  <a:pt x="12712" y="705"/>
                  <a:pt x="21583" y="10128"/>
                  <a:pt x="21599" y="21527"/>
                </a:cubicBezTo>
              </a:path>
              <a:path w="21600" h="21559" stroke="0" extrusionOk="0">
                <a:moveTo>
                  <a:pt x="1335" y="0"/>
                </a:moveTo>
                <a:cubicBezTo>
                  <a:pt x="12712" y="705"/>
                  <a:pt x="21583" y="10128"/>
                  <a:pt x="21599" y="21527"/>
                </a:cubicBezTo>
                <a:lnTo>
                  <a:pt x="0" y="21559"/>
                </a:lnTo>
                <a:close/>
              </a:path>
            </a:pathLst>
          </a:custGeom>
          <a:noFill/>
          <a:ln w="63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endParaRPr lang="zh-CN" altLang="en-US"/>
          </a:p>
        </p:txBody>
      </p:sp>
      <p:sp>
        <p:nvSpPr>
          <p:cNvPr id="25" name="Arc 17"/>
          <p:cNvSpPr/>
          <p:nvPr/>
        </p:nvSpPr>
        <p:spPr bwMode="auto">
          <a:xfrm rot="10800000" flipV="1">
            <a:off x="2602865" y="2460625"/>
            <a:ext cx="2765425" cy="873125"/>
          </a:xfrm>
          <a:custGeom>
            <a:avLst/>
            <a:gdLst>
              <a:gd name="G0" fmla="+- 298 0 0"/>
              <a:gd name="G1" fmla="+- 21600 0 0"/>
              <a:gd name="G2" fmla="+- 21600 0 0"/>
              <a:gd name="T0" fmla="*/ 0 w 21898"/>
              <a:gd name="T1" fmla="*/ 2 h 21600"/>
              <a:gd name="T2" fmla="*/ 21898 w 21898"/>
              <a:gd name="T3" fmla="*/ 21568 h 21600"/>
              <a:gd name="T4" fmla="*/ 298 w 21898"/>
              <a:gd name="T5" fmla="*/ 21600 h 21600"/>
            </a:gdLst>
            <a:ahLst/>
            <a:cxnLst>
              <a:cxn ang="0">
                <a:pos x="T0" y="T1"/>
              </a:cxn>
              <a:cxn ang="0">
                <a:pos x="T2" y="T3"/>
              </a:cxn>
              <a:cxn ang="0">
                <a:pos x="T4" y="T5"/>
              </a:cxn>
            </a:cxnLst>
            <a:rect l="0" t="0" r="r" b="b"/>
            <a:pathLst>
              <a:path w="21898" h="21600" fill="none" extrusionOk="0">
                <a:moveTo>
                  <a:pt x="0" y="2"/>
                </a:moveTo>
                <a:cubicBezTo>
                  <a:pt x="99" y="0"/>
                  <a:pt x="198" y="0"/>
                  <a:pt x="298" y="0"/>
                </a:cubicBezTo>
                <a:cubicBezTo>
                  <a:pt x="12214" y="0"/>
                  <a:pt x="21880" y="9651"/>
                  <a:pt x="21897" y="21568"/>
                </a:cubicBezTo>
              </a:path>
              <a:path w="21898" h="21600" stroke="0" extrusionOk="0">
                <a:moveTo>
                  <a:pt x="0" y="2"/>
                </a:moveTo>
                <a:cubicBezTo>
                  <a:pt x="99" y="0"/>
                  <a:pt x="198" y="0"/>
                  <a:pt x="298" y="0"/>
                </a:cubicBezTo>
                <a:cubicBezTo>
                  <a:pt x="12214" y="0"/>
                  <a:pt x="21880" y="9651"/>
                  <a:pt x="21897" y="21568"/>
                </a:cubicBezTo>
                <a:lnTo>
                  <a:pt x="298" y="21600"/>
                </a:lnTo>
                <a:close/>
              </a:path>
            </a:pathLst>
          </a:custGeom>
          <a:noFill/>
          <a:ln w="63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endParaRPr lang="zh-CN" altLang="en-US"/>
          </a:p>
        </p:txBody>
      </p:sp>
      <p:sp>
        <p:nvSpPr>
          <p:cNvPr id="3" name="文本框 2"/>
          <p:cNvSpPr txBox="1"/>
          <p:nvPr/>
        </p:nvSpPr>
        <p:spPr>
          <a:xfrm>
            <a:off x="1428750" y="768350"/>
            <a:ext cx="3434080" cy="725170"/>
          </a:xfrm>
          <a:prstGeom prst="rect">
            <a:avLst/>
          </a:prstGeom>
          <a:noFill/>
          <a:effectLst>
            <a:outerShdw blurRad="50800" dist="38100" dir="8100000" algn="tr" rotWithShape="0">
              <a:prstClr val="black">
                <a:alpha val="40000"/>
              </a:prstClr>
            </a:outerShdw>
          </a:effectLst>
        </p:spPr>
        <p:txBody>
          <a:bodyPr wrap="none" rtlCol="0">
            <a:spAutoFit/>
          </a:bodyPr>
          <a:lstStyle/>
          <a:p>
            <a:pPr>
              <a:lnSpc>
                <a:spcPct val="130000"/>
              </a:lnSpc>
            </a:pPr>
            <a:r>
              <a:rPr lang="zh-CN" altLang="zh-CN" sz="3200" b="1" dirty="0" smtClean="0">
                <a:solidFill>
                  <a:srgbClr val="000000"/>
                </a:solidFill>
                <a:latin typeface="方正小标宋简体" charset="0"/>
                <a:ea typeface="方正小标宋简体" charset="0"/>
              </a:rPr>
              <a:t>农业行业发展趋势</a:t>
            </a:r>
          </a:p>
        </p:txBody>
      </p:sp>
      <p:sp>
        <p:nvSpPr>
          <p:cNvPr id="19457" name="Rectangle 1"/>
          <p:cNvSpPr>
            <a:spLocks noChangeArrowheads="1"/>
          </p:cNvSpPr>
          <p:nvPr/>
        </p:nvSpPr>
        <p:spPr bwMode="auto">
          <a:xfrm>
            <a:off x="4744085" y="4473575"/>
            <a:ext cx="4935855" cy="853440"/>
          </a:xfrm>
          <a:prstGeom prst="rect">
            <a:avLst/>
          </a:prstGeom>
          <a:noFill/>
          <a:ln w="9525">
            <a:noFill/>
            <a:miter lim="800000"/>
          </a:ln>
          <a:effectLst/>
        </p:spPr>
        <p:txBody>
          <a:bodyPr vert="horz" wrap="square" lIns="121920" tIns="60960" rIns="121920" bIns="60960" numCol="1" anchor="ctr" anchorCtr="0" compatLnSpc="1">
            <a:spAutoFit/>
          </a:bodyPr>
          <a:p>
            <a:pPr marL="0" marR="0" lvl="0" indent="0" algn="l" defTabSz="914400" rtl="0" eaLnBrk="1" fontAlgn="base" latinLnBrk="0" hangingPunct="1">
              <a:lnSpc>
                <a:spcPct val="150000"/>
              </a:lnSpc>
              <a:spcBef>
                <a:spcPct val="0"/>
              </a:spcBef>
              <a:spcAft>
                <a:spcPct val="0"/>
              </a:spcAft>
              <a:buClrTx/>
              <a:buSzTx/>
              <a:buFontTx/>
              <a:buNone/>
            </a:pPr>
            <a:r>
              <a:rPr kumimoji="0" lang="zh-CN" sz="1600" b="1" i="0" u="none" strike="noStrike" cap="none" normalizeH="0" baseline="0" dirty="0" smtClean="0">
                <a:ln>
                  <a:noFill/>
                </a:ln>
                <a:solidFill>
                  <a:srgbClr val="000000"/>
                </a:solidFill>
                <a:effectLst/>
                <a:latin typeface="华文中宋" charset="0"/>
                <a:ea typeface="华文中宋" charset="0"/>
                <a:cs typeface="Calibri" pitchFamily="34" charset="0"/>
              </a:rPr>
              <a:t>生产端：农业行业必然会从生产规模小，生产成本高，科技含量低、经营分散逐渐走向行业集约化。</a:t>
            </a:r>
            <a:r>
              <a:rPr kumimoji="0" lang="zh-CN" sz="1600" b="1" i="0" u="none" strike="noStrike" cap="none" normalizeH="0" baseline="0" dirty="0" smtClean="0">
                <a:ln>
                  <a:noFill/>
                </a:ln>
                <a:solidFill>
                  <a:srgbClr val="000000"/>
                </a:solidFill>
                <a:effectLst/>
                <a:latin typeface="华文中宋" charset="0"/>
                <a:ea typeface="华文中宋" charset="0"/>
                <a:cs typeface="Times New Roman" pitchFamily="18" charset="0"/>
              </a:rPr>
              <a:t> </a:t>
            </a:r>
            <a:endParaRPr kumimoji="0" lang="zh-CN" altLang="zh-CN" sz="1600" b="1" i="0" u="none" strike="noStrike" cap="none" normalizeH="0" baseline="0" dirty="0" smtClean="0">
              <a:ln>
                <a:noFill/>
              </a:ln>
              <a:solidFill>
                <a:srgbClr val="000000"/>
              </a:solidFill>
              <a:effectLst/>
              <a:latin typeface="华文中宋" charset="0"/>
              <a:ea typeface="华文中宋" charset="0"/>
              <a:cs typeface="Times New Roman" pitchFamily="18" charset="0"/>
            </a:endParaRPr>
          </a:p>
        </p:txBody>
      </p:sp>
      <p:sp>
        <p:nvSpPr>
          <p:cNvPr id="8" name="矩形 7"/>
          <p:cNvSpPr/>
          <p:nvPr/>
        </p:nvSpPr>
        <p:spPr>
          <a:xfrm>
            <a:off x="4779645" y="5963920"/>
            <a:ext cx="4935855" cy="457200"/>
          </a:xfrm>
          <a:prstGeom prst="rect">
            <a:avLst/>
          </a:prstGeom>
        </p:spPr>
        <p:txBody>
          <a:bodyPr wrap="square">
            <a:spAutoFit/>
          </a:bodyPr>
          <a:p>
            <a:pPr lvl="0" defTabSz="914400" fontAlgn="base">
              <a:lnSpc>
                <a:spcPct val="150000"/>
              </a:lnSpc>
              <a:spcBef>
                <a:spcPct val="0"/>
              </a:spcBef>
              <a:spcAft>
                <a:spcPct val="0"/>
              </a:spcAft>
            </a:pPr>
            <a:r>
              <a:rPr lang="zh-CN" altLang="en-US" sz="1600" b="1" dirty="0" smtClean="0">
                <a:solidFill>
                  <a:srgbClr val="000000"/>
                </a:solidFill>
                <a:latin typeface="方正小标宋简体" charset="0"/>
                <a:ea typeface="方正小标宋简体" charset="0"/>
                <a:cs typeface="Calibri" pitchFamily="34" charset="0"/>
              </a:rPr>
              <a:t>市场端：农副产品必然走向 多样、优质、专用、安全。</a:t>
            </a:r>
            <a:endParaRPr lang="zh-CN" altLang="en-US" sz="1600" b="1" dirty="0" smtClean="0">
              <a:solidFill>
                <a:srgbClr val="000000"/>
              </a:solidFill>
              <a:latin typeface="方正小标宋简体" charset="0"/>
              <a:ea typeface="方正小标宋简体" charset="0"/>
              <a:cs typeface="Calibri" pitchFamily="34" charset="0"/>
            </a:endParaRPr>
          </a:p>
        </p:txBody>
      </p:sp>
      <p:sp>
        <p:nvSpPr>
          <p:cNvPr id="9" name="圆角矩形 8"/>
          <p:cNvSpPr/>
          <p:nvPr/>
        </p:nvSpPr>
        <p:spPr>
          <a:xfrm>
            <a:off x="2810510" y="5551170"/>
            <a:ext cx="1774825" cy="1016635"/>
          </a:xfrm>
          <a:prstGeom prst="roundRect">
            <a:avLst/>
          </a:prstGeom>
          <a:blipFill rotWithShape="1">
            <a:blip r:embed="rId1"/>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圆角矩形 16"/>
          <p:cNvSpPr/>
          <p:nvPr/>
        </p:nvSpPr>
        <p:spPr>
          <a:xfrm>
            <a:off x="2814955" y="4393565"/>
            <a:ext cx="1774825" cy="1016635"/>
          </a:xfrm>
          <a:prstGeom prst="roundRect">
            <a:avLst/>
          </a:prstGeom>
          <a:blipFill rotWithShape="1">
            <a:blip r:embed="rId2"/>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ppt_y</p:attrName>
                                        </p:attrNameLst>
                                      </p:cBhvr>
                                      <p:tavLst>
                                        <p:tav tm="0">
                                          <p:val>
                                            <p:strVal val="#ppt_y+#ppt_h*1.125000"/>
                                          </p:val>
                                        </p:tav>
                                        <p:tav tm="100000">
                                          <p:val>
                                            <p:strVal val="#ppt_y"/>
                                          </p:val>
                                        </p:tav>
                                      </p:tavLst>
                                    </p:anim>
                                    <p:animEffect transition="in" filter="wipe(up)">
                                      <p:cBhvr>
                                        <p:cTn id="12" dur="500"/>
                                        <p:tgtEl>
                                          <p:spTgt spid="7"/>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ppt_y</p:attrName>
                                        </p:attrNameLst>
                                      </p:cBhvr>
                                      <p:tavLst>
                                        <p:tav tm="0">
                                          <p:val>
                                            <p:strVal val="#ppt_y+#ppt_h*1.125000"/>
                                          </p:val>
                                        </p:tav>
                                        <p:tav tm="100000">
                                          <p:val>
                                            <p:strVal val="#ppt_y"/>
                                          </p:val>
                                        </p:tav>
                                      </p:tavLst>
                                    </p:anim>
                                    <p:animEffect transition="in" filter="wipe(up)">
                                      <p:cBhvr>
                                        <p:cTn id="20" dur="500"/>
                                        <p:tgtEl>
                                          <p:spTgt spid="11"/>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ppt_y</p:attrName>
                                        </p:attrNameLst>
                                      </p:cBhvr>
                                      <p:tavLst>
                                        <p:tav tm="0">
                                          <p:val>
                                            <p:strVal val="#ppt_y+#ppt_h*1.125000"/>
                                          </p:val>
                                        </p:tav>
                                        <p:tav tm="100000">
                                          <p:val>
                                            <p:strVal val="#ppt_y"/>
                                          </p:val>
                                        </p:tav>
                                      </p:tavLst>
                                    </p:anim>
                                    <p:animEffect transition="in" filter="wipe(up)">
                                      <p:cBhvr>
                                        <p:cTn id="24" dur="500"/>
                                        <p:tgtEl>
                                          <p:spTgt spid="13"/>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p:tgtEl>
                                          <p:spTgt spid="14"/>
                                        </p:tgtEl>
                                        <p:attrNameLst>
                                          <p:attrName>ppt_y</p:attrName>
                                        </p:attrNameLst>
                                      </p:cBhvr>
                                      <p:tavLst>
                                        <p:tav tm="0">
                                          <p:val>
                                            <p:strVal val="#ppt_y+#ppt_h*1.125000"/>
                                          </p:val>
                                        </p:tav>
                                        <p:tav tm="100000">
                                          <p:val>
                                            <p:strVal val="#ppt_y"/>
                                          </p:val>
                                        </p:tav>
                                      </p:tavLst>
                                    </p:anim>
                                    <p:animEffect transition="in" filter="wipe(up)">
                                      <p:cBhvr>
                                        <p:cTn id="28" dur="500"/>
                                        <p:tgtEl>
                                          <p:spTgt spid="14"/>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ppt_y</p:attrName>
                                        </p:attrNameLst>
                                      </p:cBhvr>
                                      <p:tavLst>
                                        <p:tav tm="0">
                                          <p:val>
                                            <p:strVal val="#ppt_y+#ppt_h*1.125000"/>
                                          </p:val>
                                        </p:tav>
                                        <p:tav tm="100000">
                                          <p:val>
                                            <p:strVal val="#ppt_y"/>
                                          </p:val>
                                        </p:tav>
                                      </p:tavLst>
                                    </p:anim>
                                    <p:animEffect transition="in" filter="wipe(up)">
                                      <p:cBhvr>
                                        <p:cTn id="32" dur="500"/>
                                        <p:tgtEl>
                                          <p:spTgt spid="15"/>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p:tgtEl>
                                          <p:spTgt spid="16"/>
                                        </p:tgtEl>
                                        <p:attrNameLst>
                                          <p:attrName>ppt_y</p:attrName>
                                        </p:attrNameLst>
                                      </p:cBhvr>
                                      <p:tavLst>
                                        <p:tav tm="0">
                                          <p:val>
                                            <p:strVal val="#ppt_y+#ppt_h*1.125000"/>
                                          </p:val>
                                        </p:tav>
                                        <p:tav tm="100000">
                                          <p:val>
                                            <p:strVal val="#ppt_y"/>
                                          </p:val>
                                        </p:tav>
                                      </p:tavLst>
                                    </p:anim>
                                    <p:animEffect transition="in" filter="wipe(up)">
                                      <p:cBhvr>
                                        <p:cTn id="36" dur="500"/>
                                        <p:tgtEl>
                                          <p:spTgt spid="16"/>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p:tgtEl>
                                          <p:spTgt spid="18"/>
                                        </p:tgtEl>
                                        <p:attrNameLst>
                                          <p:attrName>ppt_y</p:attrName>
                                        </p:attrNameLst>
                                      </p:cBhvr>
                                      <p:tavLst>
                                        <p:tav tm="0">
                                          <p:val>
                                            <p:strVal val="#ppt_y+#ppt_h*1.125000"/>
                                          </p:val>
                                        </p:tav>
                                        <p:tav tm="100000">
                                          <p:val>
                                            <p:strVal val="#ppt_y"/>
                                          </p:val>
                                        </p:tav>
                                      </p:tavLst>
                                    </p:anim>
                                    <p:animEffect transition="in" filter="wipe(up)">
                                      <p:cBhvr>
                                        <p:cTn id="40" dur="500"/>
                                        <p:tgtEl>
                                          <p:spTgt spid="18"/>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p:tgtEl>
                                          <p:spTgt spid="22"/>
                                        </p:tgtEl>
                                        <p:attrNameLst>
                                          <p:attrName>ppt_y</p:attrName>
                                        </p:attrNameLst>
                                      </p:cBhvr>
                                      <p:tavLst>
                                        <p:tav tm="0">
                                          <p:val>
                                            <p:strVal val="#ppt_y+#ppt_h*1.125000"/>
                                          </p:val>
                                        </p:tav>
                                        <p:tav tm="100000">
                                          <p:val>
                                            <p:strVal val="#ppt_y"/>
                                          </p:val>
                                        </p:tav>
                                      </p:tavLst>
                                    </p:anim>
                                    <p:animEffect transition="in" filter="wipe(up)">
                                      <p:cBhvr>
                                        <p:cTn id="44" dur="500"/>
                                        <p:tgtEl>
                                          <p:spTgt spid="22"/>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p:tgtEl>
                                          <p:spTgt spid="24"/>
                                        </p:tgtEl>
                                        <p:attrNameLst>
                                          <p:attrName>ppt_y</p:attrName>
                                        </p:attrNameLst>
                                      </p:cBhvr>
                                      <p:tavLst>
                                        <p:tav tm="0">
                                          <p:val>
                                            <p:strVal val="#ppt_y+#ppt_h*1.125000"/>
                                          </p:val>
                                        </p:tav>
                                        <p:tav tm="100000">
                                          <p:val>
                                            <p:strVal val="#ppt_y"/>
                                          </p:val>
                                        </p:tav>
                                      </p:tavLst>
                                    </p:anim>
                                    <p:animEffect transition="in" filter="wipe(up)">
                                      <p:cBhvr>
                                        <p:cTn id="48" dur="500"/>
                                        <p:tgtEl>
                                          <p:spTgt spid="24"/>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p:tgtEl>
                                          <p:spTgt spid="25"/>
                                        </p:tgtEl>
                                        <p:attrNameLst>
                                          <p:attrName>ppt_y</p:attrName>
                                        </p:attrNameLst>
                                      </p:cBhvr>
                                      <p:tavLst>
                                        <p:tav tm="0">
                                          <p:val>
                                            <p:strVal val="#ppt_y+#ppt_h*1.125000"/>
                                          </p:val>
                                        </p:tav>
                                        <p:tav tm="100000">
                                          <p:val>
                                            <p:strVal val="#ppt_y"/>
                                          </p:val>
                                        </p:tav>
                                      </p:tavLst>
                                    </p:anim>
                                    <p:animEffect transition="in" filter="wipe(up)">
                                      <p:cBhvr>
                                        <p:cTn id="52" dur="500"/>
                                        <p:tgtEl>
                                          <p:spTgt spid="25"/>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p:tgtEl>
                                          <p:spTgt spid="3"/>
                                        </p:tgtEl>
                                        <p:attrNameLst>
                                          <p:attrName>ppt_y</p:attrName>
                                        </p:attrNameLst>
                                      </p:cBhvr>
                                      <p:tavLst>
                                        <p:tav tm="0">
                                          <p:val>
                                            <p:strVal val="#ppt_y+#ppt_h*1.125000"/>
                                          </p:val>
                                        </p:tav>
                                        <p:tav tm="100000">
                                          <p:val>
                                            <p:strVal val="#ppt_y"/>
                                          </p:val>
                                        </p:tav>
                                      </p:tavLst>
                                    </p:anim>
                                    <p:animEffect transition="in" filter="wipe(up)">
                                      <p:cBhvr>
                                        <p:cTn id="56" dur="500"/>
                                        <p:tgtEl>
                                          <p:spTgt spid="3"/>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9457"/>
                                        </p:tgtEl>
                                        <p:attrNameLst>
                                          <p:attrName>style.visibility</p:attrName>
                                        </p:attrNameLst>
                                      </p:cBhvr>
                                      <p:to>
                                        <p:strVal val="visible"/>
                                      </p:to>
                                    </p:set>
                                    <p:anim calcmode="lin" valueType="num">
                                      <p:cBhvr additive="base">
                                        <p:cTn id="59" dur="500"/>
                                        <p:tgtEl>
                                          <p:spTgt spid="19457"/>
                                        </p:tgtEl>
                                        <p:attrNameLst>
                                          <p:attrName>ppt_y</p:attrName>
                                        </p:attrNameLst>
                                      </p:cBhvr>
                                      <p:tavLst>
                                        <p:tav tm="0">
                                          <p:val>
                                            <p:strVal val="#ppt_y+#ppt_h*1.125000"/>
                                          </p:val>
                                        </p:tav>
                                        <p:tav tm="100000">
                                          <p:val>
                                            <p:strVal val="#ppt_y"/>
                                          </p:val>
                                        </p:tav>
                                      </p:tavLst>
                                    </p:anim>
                                    <p:animEffect transition="in" filter="wipe(up)">
                                      <p:cBhvr>
                                        <p:cTn id="60" dur="500"/>
                                        <p:tgtEl>
                                          <p:spTgt spid="19457"/>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p:tgtEl>
                                          <p:spTgt spid="8"/>
                                        </p:tgtEl>
                                        <p:attrNameLst>
                                          <p:attrName>ppt_y</p:attrName>
                                        </p:attrNameLst>
                                      </p:cBhvr>
                                      <p:tavLst>
                                        <p:tav tm="0">
                                          <p:val>
                                            <p:strVal val="#ppt_y+#ppt_h*1.125000"/>
                                          </p:val>
                                        </p:tav>
                                        <p:tav tm="100000">
                                          <p:val>
                                            <p:strVal val="#ppt_y"/>
                                          </p:val>
                                        </p:tav>
                                      </p:tavLst>
                                    </p:anim>
                                    <p:animEffect transition="in" filter="wipe(up)">
                                      <p:cBhvr>
                                        <p:cTn id="64" dur="500"/>
                                        <p:tgtEl>
                                          <p:spTgt spid="8"/>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p:tgtEl>
                                          <p:spTgt spid="9"/>
                                        </p:tgtEl>
                                        <p:attrNameLst>
                                          <p:attrName>ppt_y</p:attrName>
                                        </p:attrNameLst>
                                      </p:cBhvr>
                                      <p:tavLst>
                                        <p:tav tm="0">
                                          <p:val>
                                            <p:strVal val="#ppt_y+#ppt_h*1.125000"/>
                                          </p:val>
                                        </p:tav>
                                        <p:tav tm="100000">
                                          <p:val>
                                            <p:strVal val="#ppt_y"/>
                                          </p:val>
                                        </p:tav>
                                      </p:tavLst>
                                    </p:anim>
                                    <p:animEffect transition="in" filter="wipe(up)">
                                      <p:cBhvr>
                                        <p:cTn id="68" dur="500"/>
                                        <p:tgtEl>
                                          <p:spTgt spid="9"/>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p:tgtEl>
                                          <p:spTgt spid="17"/>
                                        </p:tgtEl>
                                        <p:attrNameLst>
                                          <p:attrName>ppt_y</p:attrName>
                                        </p:attrNameLst>
                                      </p:cBhvr>
                                      <p:tavLst>
                                        <p:tav tm="0">
                                          <p:val>
                                            <p:strVal val="#ppt_y+#ppt_h*1.125000"/>
                                          </p:val>
                                        </p:tav>
                                        <p:tav tm="100000">
                                          <p:val>
                                            <p:strVal val="#ppt_y"/>
                                          </p:val>
                                        </p:tav>
                                      </p:tavLst>
                                    </p:anim>
                                    <p:animEffect transition="in" filter="wipe(up)">
                                      <p:cBhvr>
                                        <p:cTn id="7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10" grpId="0" bldLvl="0" animBg="1"/>
      <p:bldP spid="11" grpId="0" bldLvl="0" animBg="1"/>
      <p:bldP spid="13" grpId="0" bldLvl="0" animBg="1"/>
      <p:bldP spid="14" grpId="0" bldLvl="0" animBg="1"/>
      <p:bldP spid="15" grpId="0" bldLvl="0" animBg="1"/>
      <p:bldP spid="16" grpId="0" bldLvl="0" animBg="1"/>
      <p:bldP spid="18" grpId="0" bldLvl="0" animBg="1"/>
      <p:bldP spid="22" grpId="0" bldLvl="0" animBg="1"/>
      <p:bldP spid="24" grpId="0" bldLvl="0" animBg="1"/>
      <p:bldP spid="25" grpId="0" bldLvl="0" animBg="1"/>
      <p:bldP spid="3" grpId="0" bldLvl="0" animBg="1"/>
      <p:bldP spid="19457" grpId="0" bldLvl="0" animBg="1"/>
      <p:bldP spid="8" grpId="0"/>
      <p:bldP spid="9"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 name="图表 6"/>
          <p:cNvGraphicFramePr/>
          <p:nvPr/>
        </p:nvGraphicFramePr>
        <p:xfrm>
          <a:off x="1827530" y="2626360"/>
          <a:ext cx="8338820" cy="3423920"/>
        </p:xfrm>
        <a:graphic>
          <a:graphicData uri="http://schemas.openxmlformats.org/drawingml/2006/chart">
            <c:chart xmlns:c="http://schemas.openxmlformats.org/drawingml/2006/chart" xmlns:r="http://schemas.openxmlformats.org/officeDocument/2006/relationships" r:id="rId1"/>
          </a:graphicData>
        </a:graphic>
      </p:graphicFrame>
      <p:sp>
        <p:nvSpPr>
          <p:cNvPr id="8" name="矩形 7"/>
          <p:cNvSpPr/>
          <p:nvPr/>
        </p:nvSpPr>
        <p:spPr bwMode="auto">
          <a:xfrm>
            <a:off x="2047088" y="1539642"/>
            <a:ext cx="8353425" cy="958955"/>
          </a:xfrm>
          <a:prstGeom prst="rect">
            <a:avLst/>
          </a:prstGeom>
          <a:solidFill>
            <a:schemeClr val="tx2">
              <a:lumMod val="20000"/>
              <a:lumOff val="80000"/>
            </a:schemeClr>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
            <a:pPr fontAlgn="base">
              <a:spcBef>
                <a:spcPct val="0"/>
              </a:spcBef>
              <a:spcAft>
                <a:spcPct val="0"/>
              </a:spcAft>
            </a:pPr>
            <a:endParaRPr lang="zh-CN" altLang="en-US">
              <a:latin typeface="+mn-ea"/>
            </a:endParaRPr>
          </a:p>
        </p:txBody>
      </p:sp>
      <p:sp>
        <p:nvSpPr>
          <p:cNvPr id="9" name="矩形 8"/>
          <p:cNvSpPr/>
          <p:nvPr/>
        </p:nvSpPr>
        <p:spPr>
          <a:xfrm>
            <a:off x="2059787" y="1539707"/>
            <a:ext cx="8353425" cy="996315"/>
          </a:xfrm>
          <a:prstGeom prst="rect">
            <a:avLst/>
          </a:prstGeom>
        </p:spPr>
        <p:txBody>
          <a:bodyPr wrap="square">
            <a:spAutoFit/>
          </a:bodyPr>
          <a:p>
            <a:pPr marL="285750" indent="-285750">
              <a:lnSpc>
                <a:spcPct val="110000"/>
              </a:lnSpc>
              <a:buFont typeface="Arial" pitchFamily="34" charset="0"/>
              <a:buChar char="•"/>
            </a:pPr>
            <a:r>
              <a:rPr lang="zh-CN" altLang="en-US" b="1" dirty="0">
                <a:solidFill>
                  <a:srgbClr val="000000"/>
                </a:solidFill>
                <a:latin typeface="华文中宋" charset="0"/>
                <a:ea typeface="华文中宋" charset="0"/>
              </a:rPr>
              <a:t>在“三电合一、金农工程、农业信息进村入户、村村通”等的号召下，随着宽带下乡，运营商</a:t>
            </a:r>
            <a:r>
              <a:rPr lang="en-US" altLang="zh-CN" b="1" dirty="0">
                <a:solidFill>
                  <a:srgbClr val="000000"/>
                </a:solidFill>
                <a:latin typeface="华文中宋" charset="0"/>
                <a:ea typeface="华文中宋" charset="0"/>
              </a:rPr>
              <a:t>3G</a:t>
            </a:r>
            <a:r>
              <a:rPr lang="zh-CN" altLang="en-US" b="1" dirty="0">
                <a:solidFill>
                  <a:srgbClr val="000000"/>
                </a:solidFill>
                <a:latin typeface="华文中宋" charset="0"/>
                <a:ea typeface="华文中宋" charset="0"/>
              </a:rPr>
              <a:t>、</a:t>
            </a:r>
            <a:r>
              <a:rPr lang="en-US" altLang="zh-CN" b="1" dirty="0">
                <a:solidFill>
                  <a:srgbClr val="000000"/>
                </a:solidFill>
                <a:latin typeface="华文中宋" charset="0"/>
                <a:ea typeface="华文中宋" charset="0"/>
              </a:rPr>
              <a:t>4G</a:t>
            </a:r>
            <a:r>
              <a:rPr lang="zh-CN" altLang="en-US" b="1" dirty="0">
                <a:solidFill>
                  <a:srgbClr val="000000"/>
                </a:solidFill>
                <a:latin typeface="华文中宋" charset="0"/>
                <a:ea typeface="华文中宋" charset="0"/>
              </a:rPr>
              <a:t>网络的大规模布局，电脑及移动终端的大规模推广，农村的农业信息化基础设施已进一步完善</a:t>
            </a:r>
            <a:endParaRPr lang="zh-CN" altLang="en-US" b="1" dirty="0">
              <a:latin typeface="华文中宋" charset="0"/>
              <a:ea typeface="华文中宋" charset="0"/>
            </a:endParaRPr>
          </a:p>
        </p:txBody>
      </p:sp>
      <p:sp>
        <p:nvSpPr>
          <p:cNvPr id="10" name="标题 19"/>
          <p:cNvSpPr txBox="1"/>
          <p:nvPr/>
        </p:nvSpPr>
        <p:spPr>
          <a:xfrm>
            <a:off x="730885" y="657972"/>
            <a:ext cx="5522026" cy="500066"/>
          </a:xfrm>
          <a:prstGeom prst="rect">
            <a:avLst/>
          </a:prstGeom>
          <a:effectLst>
            <a:outerShdw blurRad="50800" dist="38100" dir="8100000" algn="tr" rotWithShape="0">
              <a:prstClr val="black">
                <a:alpha val="40000"/>
              </a:prstClr>
            </a:outerShdw>
          </a:effectLst>
        </p:spPr>
        <p:txBody>
          <a:bodyPr/>
          <a:p>
            <a:pPr algn="ctr">
              <a:spcBef>
                <a:spcPct val="0"/>
              </a:spcBef>
            </a:pPr>
            <a:r>
              <a:rPr lang="zh-CN" altLang="zh-CN" sz="3200" b="1" dirty="0" smtClean="0">
                <a:solidFill>
                  <a:srgbClr val="000000"/>
                </a:solidFill>
                <a:latin typeface="方正小标宋简体" charset="0"/>
                <a:ea typeface="方正小标宋简体" charset="0"/>
              </a:rPr>
              <a:t>农业互联网的条件已经形成</a:t>
            </a:r>
            <a:endParaRPr lang="zh-CN" altLang="en-US" sz="2400" b="1" dirty="0" smtClean="0">
              <a:solidFill>
                <a:schemeClr val="tx1">
                  <a:lumMod val="95000"/>
                  <a:lumOff val="5000"/>
                </a:schemeClr>
              </a:solidFill>
              <a:latin typeface="方正小标宋简体" charset="0"/>
              <a:ea typeface="方正小标宋简体" charset="0"/>
              <a:cs typeface="+mj-cs"/>
            </a:endParaRPr>
          </a:p>
          <a:p>
            <a:pPr marL="0" marR="0" lvl="0" indent="0" algn="ctr" defTabSz="457200" rtl="0" eaLnBrk="1" latinLnBrk="0" hangingPunct="1">
              <a:spcBef>
                <a:spcPct val="0"/>
              </a:spcBef>
              <a:spcAft>
                <a:spcPts val="0"/>
              </a:spcAft>
              <a:buClrTx/>
              <a:buSzTx/>
              <a:buFontTx/>
              <a:buNone/>
              <a:defRPr/>
            </a:pPr>
            <a:endParaRPr kumimoji="0" lang="zh-CN" altLang="en-US" sz="2400" b="1" i="0" u="none" strike="noStrike" kern="1200" cap="none" spc="0" normalizeH="0" baseline="0" noProof="0" dirty="0" smtClean="0">
              <a:ln>
                <a:noFill/>
              </a:ln>
              <a:solidFill>
                <a:schemeClr val="tx1">
                  <a:lumMod val="95000"/>
                  <a:lumOff val="5000"/>
                </a:schemeClr>
              </a:solidFill>
              <a:effectLst/>
              <a:uLnTx/>
              <a:uFillTx/>
              <a:latin typeface="方正小标宋简体" charset="0"/>
              <a:ea typeface="方正小标宋简体" charset="0"/>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up)">
                                      <p:cBhvr>
                                        <p:cTn id="16" dur="500"/>
                                        <p:tgtEl>
                                          <p:spTgt spid="9"/>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up)">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extBox 4"/>
          <p:cNvSpPr txBox="1"/>
          <p:nvPr/>
        </p:nvSpPr>
        <p:spPr>
          <a:xfrm>
            <a:off x="5611075" y="3047552"/>
            <a:ext cx="1056903" cy="1432560"/>
          </a:xfrm>
          <a:prstGeom prst="rect">
            <a:avLst/>
          </a:prstGeom>
          <a:noFill/>
        </p:spPr>
        <p:txBody>
          <a:bodyPr wrap="square" rtlCol="0">
            <a:spAutoFit/>
          </a:bodyPr>
          <a:p>
            <a:r>
              <a:rPr lang="en-US" altLang="zh-CN" sz="8800" b="1" dirty="0" smtClean="0">
                <a:solidFill>
                  <a:srgbClr val="000000"/>
                </a:solidFill>
                <a:latin typeface="+mn-ea"/>
              </a:rPr>
              <a:t>=</a:t>
            </a:r>
            <a:endParaRPr lang="en-US" altLang="zh-CN" sz="8800" b="1" dirty="0" smtClean="0">
              <a:solidFill>
                <a:srgbClr val="000000"/>
              </a:solidFill>
              <a:latin typeface="+mn-ea"/>
            </a:endParaRPr>
          </a:p>
        </p:txBody>
      </p:sp>
      <p:sp>
        <p:nvSpPr>
          <p:cNvPr id="14" name="矩形 13"/>
          <p:cNvSpPr/>
          <p:nvPr/>
        </p:nvSpPr>
        <p:spPr>
          <a:xfrm>
            <a:off x="1603375" y="726921"/>
            <a:ext cx="9143999" cy="586740"/>
          </a:xfrm>
          <a:prstGeom prst="rect">
            <a:avLst/>
          </a:prstGeom>
          <a:effectLst>
            <a:outerShdw blurRad="50800" dist="38100" dir="8100000" algn="tr" rotWithShape="0">
              <a:prstClr val="black">
                <a:alpha val="40000"/>
              </a:prstClr>
            </a:outerShdw>
          </a:effectLst>
        </p:spPr>
        <p:txBody>
          <a:bodyPr wrap="square">
            <a:spAutoFit/>
          </a:bodyPr>
          <a:p>
            <a:pPr algn="ctr"/>
            <a:r>
              <a:rPr lang="zh-CN" altLang="en-US" sz="3200" b="1" dirty="0" smtClean="0">
                <a:solidFill>
                  <a:srgbClr val="000000"/>
                </a:solidFill>
                <a:latin typeface="方正小标宋简体" charset="0"/>
                <a:ea typeface="方正小标宋简体" charset="0"/>
                <a:sym typeface="+mn-ea"/>
              </a:rPr>
              <a:t>我们认为中国农业已经初步完成智慧农业的雏形</a:t>
            </a:r>
            <a:endParaRPr lang="zh-CN" altLang="en-US" sz="3200" b="1" dirty="0" smtClean="0">
              <a:solidFill>
                <a:srgbClr val="000000"/>
              </a:solidFill>
              <a:latin typeface="方正小标宋简体" charset="0"/>
              <a:ea typeface="方正小标宋简体" charset="0"/>
              <a:sym typeface="+mn-ea"/>
            </a:endParaRPr>
          </a:p>
        </p:txBody>
      </p:sp>
      <p:grpSp>
        <p:nvGrpSpPr>
          <p:cNvPr id="8" name="组合 7"/>
          <p:cNvGrpSpPr/>
          <p:nvPr/>
        </p:nvGrpSpPr>
        <p:grpSpPr>
          <a:xfrm>
            <a:off x="1410970" y="1902460"/>
            <a:ext cx="9232900" cy="3870960"/>
            <a:chOff x="1606" y="2996"/>
            <a:chExt cx="14540" cy="6096"/>
          </a:xfrm>
        </p:grpSpPr>
        <p:sp>
          <p:nvSpPr>
            <p:cNvPr id="18" name="椭圆 17"/>
            <p:cNvSpPr/>
            <p:nvPr/>
          </p:nvSpPr>
          <p:spPr>
            <a:xfrm>
              <a:off x="10218" y="2996"/>
              <a:ext cx="5928" cy="6097"/>
            </a:xfrm>
            <a:prstGeom prst="ellipse">
              <a:avLst/>
            </a:prstGeom>
            <a:solidFill>
              <a:srgbClr val="92D050">
                <a:alpha val="57000"/>
              </a:srgbClr>
            </a:solidFill>
            <a:ln>
              <a:noFill/>
            </a:ln>
          </p:spPr>
          <p:style>
            <a:lnRef idx="1">
              <a:schemeClr val="accent1"/>
            </a:lnRef>
            <a:fillRef idx="3">
              <a:schemeClr val="accent1"/>
            </a:fillRef>
            <a:effectRef idx="2">
              <a:schemeClr val="accent1"/>
            </a:effectRef>
            <a:fontRef idx="minor">
              <a:schemeClr val="lt1"/>
            </a:fontRef>
          </p:style>
          <p:txBody>
            <a:bodyPr rtlCol="0" anchor="ctr"/>
            <a:p>
              <a:pPr algn="ctr"/>
              <a:endParaRPr lang="zh-CN" altLang="en-US"/>
            </a:p>
          </p:txBody>
        </p:sp>
        <p:grpSp>
          <p:nvGrpSpPr>
            <p:cNvPr id="19" name="组合 18"/>
            <p:cNvGrpSpPr/>
            <p:nvPr/>
          </p:nvGrpSpPr>
          <p:grpSpPr>
            <a:xfrm>
              <a:off x="10904" y="3771"/>
              <a:ext cx="4594" cy="4737"/>
              <a:chOff x="5248887" y="1370719"/>
              <a:chExt cx="2917303" cy="3008185"/>
            </a:xfrm>
          </p:grpSpPr>
          <p:sp>
            <p:nvSpPr>
              <p:cNvPr id="9" name="椭圆 8"/>
              <p:cNvSpPr/>
              <p:nvPr/>
            </p:nvSpPr>
            <p:spPr>
              <a:xfrm>
                <a:off x="5248887" y="1400989"/>
                <a:ext cx="961902" cy="901406"/>
              </a:xfrm>
              <a:prstGeom prst="ellipse">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lang="zh-CN" altLang="en-US" dirty="0" smtClean="0">
                    <a:latin typeface="+mn-ea"/>
                  </a:rPr>
                  <a:t>农业电子商务</a:t>
                </a:r>
                <a:endParaRPr lang="zh-CN" altLang="en-US" dirty="0">
                  <a:latin typeface="+mn-ea"/>
                </a:endParaRPr>
              </a:p>
            </p:txBody>
          </p:sp>
          <p:sp>
            <p:nvSpPr>
              <p:cNvPr id="10" name="椭圆 9"/>
              <p:cNvSpPr/>
              <p:nvPr/>
            </p:nvSpPr>
            <p:spPr>
              <a:xfrm>
                <a:off x="7204288" y="1370719"/>
                <a:ext cx="961902" cy="901406"/>
              </a:xfrm>
              <a:prstGeom prst="ellipse">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lang="zh-CN" altLang="en-US" dirty="0" smtClean="0">
                    <a:latin typeface="+mn-ea"/>
                  </a:rPr>
                  <a:t>食品溯源防伪</a:t>
                </a:r>
                <a:endParaRPr lang="zh-CN" altLang="en-US" dirty="0">
                  <a:latin typeface="+mn-ea"/>
                </a:endParaRPr>
              </a:p>
            </p:txBody>
          </p:sp>
          <p:sp>
            <p:nvSpPr>
              <p:cNvPr id="11" name="椭圆 10"/>
              <p:cNvSpPr/>
              <p:nvPr/>
            </p:nvSpPr>
            <p:spPr>
              <a:xfrm>
                <a:off x="7172691" y="3477498"/>
                <a:ext cx="961902" cy="901406"/>
              </a:xfrm>
              <a:prstGeom prst="ellipse">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lang="zh-CN" altLang="en-US" dirty="0" smtClean="0">
                    <a:latin typeface="+mn-ea"/>
                  </a:rPr>
                  <a:t>农业休闲旅游</a:t>
                </a:r>
                <a:endParaRPr lang="zh-CN" altLang="en-US" dirty="0">
                  <a:latin typeface="+mn-ea"/>
                </a:endParaRPr>
              </a:p>
            </p:txBody>
          </p:sp>
          <p:sp>
            <p:nvSpPr>
              <p:cNvPr id="12" name="椭圆 11"/>
              <p:cNvSpPr/>
              <p:nvPr/>
            </p:nvSpPr>
            <p:spPr>
              <a:xfrm>
                <a:off x="5248887" y="3417559"/>
                <a:ext cx="961902" cy="901406"/>
              </a:xfrm>
              <a:prstGeom prst="ellipse">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lang="zh-CN" altLang="en-US" dirty="0" smtClean="0">
                    <a:latin typeface="+mn-ea"/>
                  </a:rPr>
                  <a:t>农业信息服务</a:t>
                </a:r>
                <a:endParaRPr lang="zh-CN" altLang="en-US" dirty="0">
                  <a:latin typeface="+mn-ea"/>
                </a:endParaRPr>
              </a:p>
            </p:txBody>
          </p:sp>
          <p:sp>
            <p:nvSpPr>
              <p:cNvPr id="13" name="椭圆 12"/>
              <p:cNvSpPr/>
              <p:nvPr/>
            </p:nvSpPr>
            <p:spPr>
              <a:xfrm>
                <a:off x="5783288" y="1969333"/>
                <a:ext cx="1911919" cy="17595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p>
                <a:pPr algn="ctr"/>
                <a:r>
                  <a:rPr lang="zh-CN" altLang="en-US" sz="4000" b="1" dirty="0" smtClean="0">
                    <a:latin typeface="+mn-ea"/>
                  </a:rPr>
                  <a:t>智慧农业</a:t>
                </a:r>
                <a:endParaRPr lang="zh-CN" altLang="en-US" sz="4000" b="1" dirty="0">
                  <a:latin typeface="+mn-ea"/>
                </a:endParaRPr>
              </a:p>
            </p:txBody>
          </p:sp>
        </p:grpSp>
        <p:grpSp>
          <p:nvGrpSpPr>
            <p:cNvPr id="7" name="组合 6"/>
            <p:cNvGrpSpPr/>
            <p:nvPr/>
          </p:nvGrpSpPr>
          <p:grpSpPr>
            <a:xfrm>
              <a:off x="1606" y="3014"/>
              <a:ext cx="7088" cy="5836"/>
              <a:chOff x="2666" y="2994"/>
              <a:chExt cx="7088" cy="5836"/>
            </a:xfrm>
          </p:grpSpPr>
          <p:sp>
            <p:nvSpPr>
              <p:cNvPr id="17" name="等腰三角形 16"/>
              <p:cNvSpPr/>
              <p:nvPr/>
            </p:nvSpPr>
            <p:spPr>
              <a:xfrm>
                <a:off x="2666" y="2994"/>
                <a:ext cx="7088" cy="5837"/>
              </a:xfrm>
              <a:prstGeom prst="triangle">
                <a:avLst/>
              </a:prstGeom>
              <a:gradFill>
                <a:gsLst>
                  <a:gs pos="0">
                    <a:schemeClr val="accent1">
                      <a:tint val="100000"/>
                      <a:shade val="100000"/>
                      <a:satMod val="130000"/>
                      <a:alpha val="57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p>
                <a:pPr algn="ctr"/>
                <a:endParaRPr lang="zh-CN" altLang="en-US"/>
              </a:p>
            </p:txBody>
          </p:sp>
          <p:sp>
            <p:nvSpPr>
              <p:cNvPr id="3" name="圆角矩形 2"/>
              <p:cNvSpPr/>
              <p:nvPr/>
            </p:nvSpPr>
            <p:spPr>
              <a:xfrm>
                <a:off x="5060" y="4529"/>
                <a:ext cx="2338" cy="1272"/>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lang="zh-CN" altLang="en-US" sz="2400" b="1" dirty="0" smtClean="0">
                    <a:latin typeface="+mn-ea"/>
                  </a:rPr>
                  <a:t>传统农业</a:t>
                </a:r>
                <a:endParaRPr lang="zh-CN" altLang="en-US" sz="2400" b="1" dirty="0">
                  <a:latin typeface="+mn-ea"/>
                </a:endParaRPr>
              </a:p>
            </p:txBody>
          </p:sp>
          <p:sp>
            <p:nvSpPr>
              <p:cNvPr id="4" name="圆角矩形 3"/>
              <p:cNvSpPr/>
              <p:nvPr/>
            </p:nvSpPr>
            <p:spPr>
              <a:xfrm>
                <a:off x="3592" y="7319"/>
                <a:ext cx="2338" cy="1272"/>
              </a:xfrm>
              <a:prstGeom prst="roundRect">
                <a:avLst/>
              </a:prstGeom>
              <a:ln>
                <a:noFill/>
              </a:ln>
            </p:spPr>
            <p:style>
              <a:lnRef idx="1">
                <a:schemeClr val="accent1"/>
              </a:lnRef>
              <a:fillRef idx="3">
                <a:schemeClr val="accent1"/>
              </a:fillRef>
              <a:effectRef idx="2">
                <a:schemeClr val="accent1"/>
              </a:effectRef>
              <a:fontRef idx="minor">
                <a:schemeClr val="lt1"/>
              </a:fontRef>
            </p:style>
            <p:txBody>
              <a:bodyPr rtlCol="0" anchor="ctr"/>
              <a:p>
                <a:pPr algn="ctr"/>
                <a:r>
                  <a:rPr lang="zh-CN" altLang="en-US" sz="2400" b="1" dirty="0" smtClean="0">
                    <a:latin typeface="+mn-ea"/>
                  </a:rPr>
                  <a:t>互联网</a:t>
                </a:r>
                <a:endParaRPr lang="zh-CN" altLang="en-US" sz="2400" b="1" dirty="0">
                  <a:latin typeface="+mn-ea"/>
                </a:endParaRPr>
              </a:p>
            </p:txBody>
          </p:sp>
          <p:sp>
            <p:nvSpPr>
              <p:cNvPr id="5" name="TextBox 3"/>
              <p:cNvSpPr txBox="1"/>
              <p:nvPr/>
            </p:nvSpPr>
            <p:spPr>
              <a:xfrm>
                <a:off x="5555" y="5485"/>
                <a:ext cx="1290" cy="1890"/>
              </a:xfrm>
              <a:prstGeom prst="rect">
                <a:avLst/>
              </a:prstGeom>
              <a:noFill/>
            </p:spPr>
            <p:txBody>
              <a:bodyPr wrap="square" rtlCol="0">
                <a:spAutoFit/>
              </a:bodyPr>
              <a:p>
                <a:r>
                  <a:rPr lang="en-US" altLang="zh-CN" sz="7200" dirty="0" smtClean="0">
                    <a:solidFill>
                      <a:schemeClr val="bg1"/>
                    </a:solidFill>
                    <a:latin typeface="+mn-ea"/>
                  </a:rPr>
                  <a:t>+</a:t>
                </a:r>
                <a:endParaRPr lang="zh-CN" altLang="en-US" sz="7200" dirty="0">
                  <a:solidFill>
                    <a:schemeClr val="bg1"/>
                  </a:solidFill>
                  <a:latin typeface="+mn-ea"/>
                </a:endParaRPr>
              </a:p>
            </p:txBody>
          </p:sp>
          <p:sp>
            <p:nvSpPr>
              <p:cNvPr id="15" name="圆角矩形 14"/>
              <p:cNvSpPr/>
              <p:nvPr/>
            </p:nvSpPr>
            <p:spPr>
              <a:xfrm>
                <a:off x="6490" y="7319"/>
                <a:ext cx="2338" cy="1272"/>
              </a:xfrm>
              <a:prstGeom prst="roundRect">
                <a:avLst/>
              </a:prstGeom>
              <a:solidFill>
                <a:srgbClr val="00B0F0"/>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lang="zh-CN" altLang="en-US" sz="2400" b="1" dirty="0" smtClean="0">
                    <a:latin typeface="+mn-ea"/>
                  </a:rPr>
                  <a:t>物联网</a:t>
                </a:r>
                <a:endParaRPr lang="zh-CN" altLang="en-US" sz="2400" b="1" dirty="0">
                  <a:latin typeface="+mn-ea"/>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ppt_y</p:attrName>
                                        </p:attrNameLst>
                                      </p:cBhvr>
                                      <p:tavLst>
                                        <p:tav tm="0">
                                          <p:val>
                                            <p:strVal val="#ppt_y+#ppt_h*1.125000"/>
                                          </p:val>
                                        </p:tav>
                                        <p:tav tm="100000">
                                          <p:val>
                                            <p:strVal val="#ppt_y"/>
                                          </p:val>
                                        </p:tav>
                                      </p:tavLst>
                                    </p:anim>
                                    <p:animEffect transition="in" filter="wipe(up)">
                                      <p:cBhvr>
                                        <p:cTn id="12" dur="500"/>
                                        <p:tgtEl>
                                          <p:spTgt spid="14"/>
                                        </p:tgtEl>
                                      </p:cBhvr>
                                    </p:animEffect>
                                  </p:childTnLst>
                                </p:cTn>
                              </p:par>
                              <p:par>
                                <p:cTn id="13" presetID="1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ppt_y</p:attrName>
                                        </p:attrNameLst>
                                      </p:cBhvr>
                                      <p:tavLst>
                                        <p:tav tm="0">
                                          <p:val>
                                            <p:strVal val="#ppt_y+#ppt_h*1.125000"/>
                                          </p:val>
                                        </p:tav>
                                        <p:tav tm="100000">
                                          <p:val>
                                            <p:strVal val="#ppt_y"/>
                                          </p:val>
                                        </p:tav>
                                      </p:tavLst>
                                    </p:anim>
                                    <p:animEffect transition="in" filter="wipe(up)">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015105" y="2145030"/>
            <a:ext cx="4450080" cy="1042035"/>
          </a:xfrm>
          <a:prstGeom prst="rect">
            <a:avLst/>
          </a:prstGeom>
          <a:noFill/>
          <a:effectLst>
            <a:outerShdw blurRad="50800" dist="38100" dir="8100000" algn="tr" rotWithShape="0">
              <a:prstClr val="black">
                <a:alpha val="40000"/>
              </a:prstClr>
            </a:outerShdw>
          </a:effectLst>
        </p:spPr>
        <p:txBody>
          <a:bodyPr wrap="none" rtlCol="0">
            <a:spAutoFit/>
            <a:scene3d>
              <a:camera prst="orthographicFront"/>
              <a:lightRig rig="threePt" dir="t"/>
            </a:scene3d>
          </a:bodyPr>
          <a:lstStyle/>
          <a:p>
            <a:pPr algn="l">
              <a:lnSpc>
                <a:spcPct val="130000"/>
              </a:lnSpc>
            </a:pPr>
            <a:r>
              <a:rPr lang="zh-CN" altLang="zh-CN" sz="4800" b="1" dirty="0" smtClean="0">
                <a:solidFill>
                  <a:schemeClr val="tx1"/>
                </a:solidFill>
                <a:effectLst>
                  <a:outerShdw blurRad="38100" dist="19050" dir="2700000" algn="tl" rotWithShape="0">
                    <a:schemeClr val="dk1">
                      <a:alpha val="40000"/>
                    </a:schemeClr>
                  </a:outerShdw>
                </a:effectLst>
                <a:latin typeface="方正小标宋简体" charset="0"/>
                <a:ea typeface="方正小标宋简体" charset="0"/>
              </a:rPr>
              <a:t>伯乐庄园是谁？</a:t>
            </a:r>
          </a:p>
        </p:txBody>
      </p:sp>
      <p:sp>
        <p:nvSpPr>
          <p:cNvPr id="4" name="文本框 3"/>
          <p:cNvSpPr txBox="1"/>
          <p:nvPr/>
        </p:nvSpPr>
        <p:spPr>
          <a:xfrm>
            <a:off x="1764030" y="3640455"/>
            <a:ext cx="9062720" cy="1042035"/>
          </a:xfrm>
          <a:prstGeom prst="rect">
            <a:avLst/>
          </a:prstGeom>
          <a:noFill/>
          <a:effectLst>
            <a:outerShdw blurRad="50800" dist="38100" dir="8100000" algn="tr" rotWithShape="0">
              <a:prstClr val="black">
                <a:alpha val="40000"/>
              </a:prstClr>
            </a:outerShdw>
          </a:effectLst>
        </p:spPr>
        <p:txBody>
          <a:bodyPr wrap="none" rtlCol="0">
            <a:spAutoFit/>
            <a:scene3d>
              <a:camera prst="orthographicFront"/>
              <a:lightRig rig="threePt" dir="t"/>
            </a:scene3d>
          </a:bodyPr>
          <a:lstStyle/>
          <a:p>
            <a:pPr algn="l">
              <a:lnSpc>
                <a:spcPct val="130000"/>
              </a:lnSpc>
            </a:pPr>
            <a:r>
              <a:rPr lang="zh-CN" altLang="zh-CN" sz="4800" b="1" dirty="0" smtClean="0">
                <a:solidFill>
                  <a:schemeClr val="tx1"/>
                </a:solidFill>
                <a:effectLst>
                  <a:outerShdw blurRad="38100" dist="19050" dir="2700000" algn="tl" rotWithShape="0">
                    <a:schemeClr val="dk1">
                      <a:alpha val="40000"/>
                    </a:schemeClr>
                  </a:outerShdw>
                </a:effectLst>
                <a:latin typeface="方正小标宋简体" charset="0"/>
                <a:ea typeface="方正小标宋简体" charset="0"/>
              </a:rPr>
              <a:t>集约化经营</a:t>
            </a:r>
            <a:r>
              <a:rPr lang="en-US" altLang="zh-CN" sz="4800" b="1" dirty="0" smtClean="0">
                <a:solidFill>
                  <a:schemeClr val="tx1"/>
                </a:solidFill>
                <a:effectLst>
                  <a:outerShdw blurRad="38100" dist="19050" dir="2700000" algn="tl" rotWithShape="0">
                    <a:schemeClr val="dk1">
                      <a:alpha val="40000"/>
                    </a:schemeClr>
                  </a:outerShdw>
                </a:effectLst>
                <a:latin typeface="方正小标宋简体" charset="0"/>
                <a:ea typeface="方正小标宋简体" charset="0"/>
              </a:rPr>
              <a:t>+</a:t>
            </a:r>
            <a:r>
              <a:rPr lang="zh-CN" altLang="zh-CN" sz="4800" b="1" dirty="0" smtClean="0">
                <a:solidFill>
                  <a:schemeClr val="tx1"/>
                </a:solidFill>
                <a:effectLst>
                  <a:outerShdw blurRad="38100" dist="19050" dir="2700000" algn="tl" rotWithShape="0">
                    <a:schemeClr val="dk1">
                      <a:alpha val="40000"/>
                    </a:schemeClr>
                  </a:outerShdw>
                </a:effectLst>
                <a:latin typeface="方正小标宋简体" charset="0"/>
                <a:ea typeface="方正小标宋简体" charset="0"/>
              </a:rPr>
              <a:t>智慧农业的先行者！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067435" y="4483100"/>
            <a:ext cx="4149725" cy="1625600"/>
          </a:xfrm>
          <a:prstGeom prst="rect">
            <a:avLst/>
          </a:prstGeom>
          <a:noFill/>
        </p:spPr>
        <p:txBody>
          <a:bodyPr wrap="square" rtlCol="0">
            <a:spAutoFit/>
          </a:bodyPr>
          <a:lstStyle/>
          <a:p>
            <a:pPr marL="285750" indent="-285750">
              <a:lnSpc>
                <a:spcPct val="180000"/>
              </a:lnSpc>
              <a:buClrTx/>
              <a:buFont typeface="Wingdings" charset="0"/>
              <a:buChar char="l"/>
            </a:pPr>
            <a:r>
              <a:rPr lang="zh-CN" altLang="en-US" sz="1400" b="1" dirty="0">
                <a:solidFill>
                  <a:schemeClr val="tx1">
                    <a:lumMod val="50000"/>
                  </a:schemeClr>
                </a:solidFill>
                <a:latin typeface="华文中宋" charset="0"/>
                <a:ea typeface="华文中宋" charset="0"/>
                <a:sym typeface="+mn-ea"/>
              </a:rPr>
              <a:t>新农业国字号龙头企业</a:t>
            </a:r>
            <a:endParaRPr lang="zh-CN" altLang="en-US" sz="1400" b="1" u="none" strike="noStrike" dirty="0">
              <a:solidFill>
                <a:schemeClr val="tx1">
                  <a:lumMod val="50000"/>
                </a:schemeClr>
              </a:solidFill>
              <a:latin typeface="华文中宋" charset="0"/>
              <a:ea typeface="华文中宋" charset="0"/>
            </a:endParaRPr>
          </a:p>
          <a:p>
            <a:pPr marL="285750" indent="-285750" algn="l" fontAlgn="b">
              <a:lnSpc>
                <a:spcPct val="180000"/>
              </a:lnSpc>
              <a:buClrTx/>
              <a:buFont typeface="Wingdings" charset="0"/>
              <a:buChar char="l"/>
            </a:pPr>
            <a:r>
              <a:rPr lang="zh-CN" altLang="en-US" sz="1400" b="1" dirty="0">
                <a:solidFill>
                  <a:schemeClr val="tx1">
                    <a:lumMod val="50000"/>
                  </a:schemeClr>
                </a:solidFill>
                <a:latin typeface="华文中宋" charset="0"/>
                <a:ea typeface="华文中宋" charset="0"/>
                <a:sym typeface="+mn-ea"/>
              </a:rPr>
              <a:t>互联网农业的领军者</a:t>
            </a:r>
            <a:endParaRPr lang="zh-CN" altLang="en-US" sz="1400" b="1" dirty="0">
              <a:solidFill>
                <a:schemeClr val="tx1">
                  <a:lumMod val="50000"/>
                </a:schemeClr>
              </a:solidFill>
              <a:latin typeface="华文中宋" charset="0"/>
              <a:ea typeface="华文中宋" charset="0"/>
              <a:sym typeface="+mn-ea"/>
            </a:endParaRPr>
          </a:p>
          <a:p>
            <a:pPr marL="285750" indent="-285750" algn="l" fontAlgn="b">
              <a:lnSpc>
                <a:spcPct val="180000"/>
              </a:lnSpc>
              <a:buClrTx/>
              <a:buFont typeface="Wingdings" charset="0"/>
              <a:buChar char="l"/>
            </a:pPr>
            <a:r>
              <a:rPr lang="zh-CN" altLang="en-US" sz="1400" b="1" u="none" strike="noStrike" dirty="0">
                <a:solidFill>
                  <a:schemeClr val="tx1">
                    <a:lumMod val="50000"/>
                  </a:schemeClr>
                </a:solidFill>
                <a:latin typeface="华文中宋" charset="0"/>
                <a:ea typeface="华文中宋" charset="0"/>
              </a:rPr>
              <a:t>"6E"云生态农业开创者</a:t>
            </a:r>
            <a:endParaRPr lang="zh-CN" altLang="zh-CN" sz="1400" b="1" u="none" strike="noStrike" dirty="0">
              <a:solidFill>
                <a:schemeClr val="tx1">
                  <a:lumMod val="50000"/>
                </a:schemeClr>
              </a:solidFill>
              <a:latin typeface="华文中宋" charset="0"/>
              <a:ea typeface="华文中宋" charset="0"/>
            </a:endParaRPr>
          </a:p>
          <a:p>
            <a:pPr indent="0" algn="l" fontAlgn="b">
              <a:lnSpc>
                <a:spcPct val="180000"/>
              </a:lnSpc>
              <a:buClrTx/>
              <a:buFont typeface="Wingdings" charset="0"/>
              <a:buNone/>
            </a:pPr>
            <a:endParaRPr lang="zh-CN" altLang="en-US" sz="1400"/>
          </a:p>
        </p:txBody>
      </p:sp>
      <p:grpSp>
        <p:nvGrpSpPr>
          <p:cNvPr id="4" name="组合 3"/>
          <p:cNvGrpSpPr/>
          <p:nvPr/>
        </p:nvGrpSpPr>
        <p:grpSpPr>
          <a:xfrm>
            <a:off x="1252220" y="1270635"/>
            <a:ext cx="1812290" cy="1753235"/>
            <a:chOff x="6529" y="1723"/>
            <a:chExt cx="6632" cy="6348"/>
          </a:xfrm>
          <a:effectLst/>
        </p:grpSpPr>
        <p:sp>
          <p:nvSpPr>
            <p:cNvPr id="6" name="同心圆 5"/>
            <p:cNvSpPr/>
            <p:nvPr/>
          </p:nvSpPr>
          <p:spPr>
            <a:xfrm rot="21540000">
              <a:off x="6529" y="1723"/>
              <a:ext cx="6632" cy="6348"/>
            </a:xfrm>
            <a:prstGeom prst="donut">
              <a:avLst>
                <a:gd name="adj" fmla="val 2059"/>
              </a:avLst>
            </a:prstGeom>
            <a:gradFill>
              <a:gsLst>
                <a:gs pos="0">
                  <a:schemeClr val="accent5">
                    <a:lumMod val="75000"/>
                  </a:schemeClr>
                </a:gs>
                <a:gs pos="34000">
                  <a:schemeClr val="accent4">
                    <a:lumMod val="60000"/>
                    <a:lumOff val="40000"/>
                  </a:schemeClr>
                </a:gs>
                <a:gs pos="70000">
                  <a:schemeClr val="accent2">
                    <a:lumMod val="75000"/>
                  </a:schemeClr>
                </a:gs>
                <a:gs pos="100000">
                  <a:schemeClr val="accent6"/>
                </a:gs>
              </a:gsLst>
              <a:lin ang="54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0" name="图片 9" descr="伯乐庄园logo.png"/>
            <p:cNvPicPr>
              <a:picLocks noChangeAspect="1"/>
            </p:cNvPicPr>
            <p:nvPr/>
          </p:nvPicPr>
          <p:blipFill>
            <a:blip r:embed="rId1" cstate="print"/>
            <a:srcRect/>
            <a:stretch>
              <a:fillRect/>
            </a:stretch>
          </p:blipFill>
          <p:spPr>
            <a:xfrm>
              <a:off x="7832" y="2725"/>
              <a:ext cx="4081" cy="4433"/>
            </a:xfrm>
            <a:prstGeom prst="rect">
              <a:avLst/>
            </a:prstGeom>
            <a:effectLst>
              <a:outerShdw blurRad="76200" dist="63500" dir="8100000" algn="tr" rotWithShape="0">
                <a:prstClr val="black">
                  <a:alpha val="40000"/>
                </a:prstClr>
              </a:outerShdw>
            </a:effectLst>
          </p:spPr>
        </p:pic>
      </p:grpSp>
      <p:pic>
        <p:nvPicPr>
          <p:cNvPr id="2" name="图片 1" descr="微博图片"/>
          <p:cNvPicPr>
            <a:picLocks noChangeAspect="1"/>
          </p:cNvPicPr>
          <p:nvPr/>
        </p:nvPicPr>
        <p:blipFill>
          <a:blip r:embed="rId2" cstate="print"/>
          <a:srcRect/>
          <a:stretch>
            <a:fillRect/>
          </a:stretch>
        </p:blipFill>
        <p:spPr>
          <a:xfrm>
            <a:off x="3710305" y="371475"/>
            <a:ext cx="7684135" cy="6433820"/>
          </a:xfrm>
          <a:prstGeom prst="rect">
            <a:avLst/>
          </a:prstGeom>
        </p:spPr>
      </p:pic>
      <p:sp>
        <p:nvSpPr>
          <p:cNvPr id="7" name="文本框 6"/>
          <p:cNvSpPr txBox="1"/>
          <p:nvPr/>
        </p:nvSpPr>
        <p:spPr>
          <a:xfrm>
            <a:off x="1049020" y="3075940"/>
            <a:ext cx="2386965" cy="2225040"/>
          </a:xfrm>
          <a:prstGeom prst="rect">
            <a:avLst/>
          </a:prstGeom>
          <a:noFill/>
        </p:spPr>
        <p:txBody>
          <a:bodyPr wrap="square" rtlCol="0">
            <a:spAutoFit/>
          </a:bodyPr>
          <a:lstStyle/>
          <a:p>
            <a:pPr>
              <a:lnSpc>
                <a:spcPct val="200000"/>
              </a:lnSpc>
            </a:pPr>
            <a:r>
              <a:rPr lang="en-US" altLang="zh-CN" sz="1400" b="1" dirty="0">
                <a:solidFill>
                  <a:schemeClr val="tx1">
                    <a:lumMod val="50000"/>
                  </a:schemeClr>
                </a:solidFill>
                <a:latin typeface="华文中宋" charset="0"/>
                <a:ea typeface="华文中宋" charset="0"/>
                <a:sym typeface="Arial" charset="0"/>
              </a:rPr>
              <a:t>      </a:t>
            </a:r>
            <a:r>
              <a:rPr lang="zh-CN" altLang="en-US" sz="1400" b="1" dirty="0">
                <a:solidFill>
                  <a:schemeClr val="tx1">
                    <a:lumMod val="50000"/>
                  </a:schemeClr>
                </a:solidFill>
                <a:latin typeface="华文中宋" charset="0"/>
                <a:ea typeface="华文中宋" charset="0"/>
                <a:sym typeface="Arial" charset="0"/>
              </a:rPr>
              <a:t>山东伯乐庄园开发有限公司现有8家子公司、21家合作社，流转土地20余万亩。</a:t>
            </a:r>
            <a:endParaRPr lang="zh-CN" altLang="en-US" sz="1400" b="1" dirty="0">
              <a:solidFill>
                <a:schemeClr val="tx1">
                  <a:lumMod val="50000"/>
                </a:schemeClr>
              </a:solidFill>
              <a:latin typeface="华文中宋" charset="0"/>
              <a:ea typeface="华文中宋" charset="0"/>
              <a:sym typeface="Arial" charset="0"/>
            </a:endParaRPr>
          </a:p>
          <a:p>
            <a:pPr marL="285750" indent="-285750">
              <a:lnSpc>
                <a:spcPct val="200000"/>
              </a:lnSpc>
              <a:buClrTx/>
              <a:buFont typeface="Wingdings" charset="0"/>
              <a:buChar char="l"/>
            </a:pPr>
            <a:endParaRPr lang="zh-CN" altLang="en-US" sz="1400" b="1" i="0" u="none" strike="noStrike" dirty="0">
              <a:solidFill>
                <a:srgbClr val="000000"/>
              </a:solidFill>
              <a:effectLst/>
              <a:latin typeface="华文中宋" charset="0"/>
              <a:ea typeface="华文中宋" charset="0"/>
            </a:endParaRPr>
          </a:p>
          <a:p>
            <a:pPr>
              <a:lnSpc>
                <a:spcPct val="200000"/>
              </a:lnSpc>
            </a:pPr>
            <a:endParaRPr lang="zh-CN" altLang="en-US" sz="1400">
              <a:latin typeface="华文中宋" charset="0"/>
              <a:ea typeface="华文中宋"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up)">
                                      <p:cBhvr>
                                        <p:cTn id="8" dur="500"/>
                                        <p:tgtEl>
                                          <p:spTgt spid="15"/>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ppt_y</p:attrName>
                                        </p:attrNameLst>
                                      </p:cBhvr>
                                      <p:tavLst>
                                        <p:tav tm="0">
                                          <p:val>
                                            <p:strVal val="#ppt_y+#ppt_h*1.125000"/>
                                          </p:val>
                                        </p:tav>
                                        <p:tav tm="100000">
                                          <p:val>
                                            <p:strVal val="#ppt_y"/>
                                          </p:val>
                                        </p:tav>
                                      </p:tavLst>
                                    </p:anim>
                                    <p:animEffect transition="in" filter="wipe(up)">
                                      <p:cBhvr>
                                        <p:cTn id="12" dur="500"/>
                                        <p:tgtEl>
                                          <p:spTgt spid="7"/>
                                        </p:tgtEl>
                                      </p:cBhvr>
                                    </p:animEffect>
                                  </p:childTnLst>
                                </p:cTn>
                              </p:par>
                              <p:par>
                                <p:cTn id="13" presetID="1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par>
                                <p:cTn id="17" presetID="1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up)">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170930" y="1268730"/>
            <a:ext cx="4613910" cy="4640580"/>
          </a:xfrm>
          <a:prstGeom prst="rect">
            <a:avLst/>
          </a:prstGeom>
          <a:noFill/>
        </p:spPr>
        <p:txBody>
          <a:bodyPr wrap="square" rtlCol="0">
            <a:spAutoFit/>
          </a:bodyPr>
          <a:lstStyle/>
          <a:p>
            <a:pPr marL="285750" indent="-285750" algn="l">
              <a:lnSpc>
                <a:spcPct val="130000"/>
              </a:lnSpc>
              <a:buClrTx/>
              <a:buFont typeface="Wingdings" charset="0"/>
              <a:buChar char="l"/>
            </a:pPr>
            <a:r>
              <a:rPr lang="zh-CN" altLang="en-US" b="1" dirty="0" smtClean="0">
                <a:solidFill>
                  <a:srgbClr val="000000"/>
                </a:solidFill>
                <a:latin typeface="华文中宋" charset="0"/>
                <a:ea typeface="华文中宋" charset="0"/>
              </a:rPr>
              <a:t>顺应现代农业行业发展趋势，伯乐庄园</a:t>
            </a:r>
            <a:r>
              <a:rPr lang="zh-CN" altLang="en-US" b="1" dirty="0" smtClean="0">
                <a:solidFill>
                  <a:srgbClr val="000000"/>
                </a:solidFill>
                <a:latin typeface="华文中宋" charset="0"/>
                <a:ea typeface="华文中宋" charset="0"/>
                <a:sym typeface="+mn-ea"/>
              </a:rPr>
              <a:t>以行业信息交换作为切入点，将现有的集约化优势加载侬伯品服务平台，通过互联网的方式向中小合作社提供一站式农业服务（金融、科技、农资、市场品牌孵化等），加速农副产品走向优质、多样、专用、安全。</a:t>
            </a:r>
            <a:endParaRPr lang="zh-CN" altLang="en-US" b="1" dirty="0" smtClean="0">
              <a:solidFill>
                <a:srgbClr val="000000"/>
              </a:solidFill>
              <a:latin typeface="华文中宋" charset="0"/>
              <a:ea typeface="华文中宋" charset="0"/>
            </a:endParaRPr>
          </a:p>
          <a:p>
            <a:pPr marL="342900" indent="-342900" algn="l">
              <a:lnSpc>
                <a:spcPct val="130000"/>
              </a:lnSpc>
              <a:buClrTx/>
              <a:buFont typeface="Wingdings" charset="0"/>
              <a:buChar char="l"/>
            </a:pPr>
            <a:endParaRPr lang="zh-CN" altLang="en-US" b="1" dirty="0" smtClean="0">
              <a:solidFill>
                <a:srgbClr val="000000"/>
              </a:solidFill>
              <a:latin typeface="华文中宋" charset="0"/>
              <a:ea typeface="华文中宋" charset="0"/>
            </a:endParaRPr>
          </a:p>
          <a:p>
            <a:pPr marL="285750" indent="-285750" algn="l">
              <a:lnSpc>
                <a:spcPct val="130000"/>
              </a:lnSpc>
              <a:buClrTx/>
              <a:buFont typeface="Wingdings" charset="0"/>
              <a:buChar char="l"/>
            </a:pPr>
            <a:r>
              <a:rPr lang="zh-CN" altLang="en-US" b="1" dirty="0" smtClean="0">
                <a:solidFill>
                  <a:srgbClr val="000000"/>
                </a:solidFill>
                <a:latin typeface="华文中宋" charset="0"/>
                <a:ea typeface="华文中宋" charset="0"/>
                <a:sym typeface="+mn-ea"/>
              </a:rPr>
              <a:t>运用互联网+基地物联网的方式，让消费端与生产端信息交互更为便利，把订单农业变为口袋农场，培育孵化职业农民与职业管理生产者。</a:t>
            </a:r>
            <a:endParaRPr lang="zh-CN" altLang="en-US" b="1" dirty="0" smtClean="0">
              <a:solidFill>
                <a:srgbClr val="000000"/>
              </a:solidFill>
              <a:latin typeface="华文中宋" charset="0"/>
              <a:ea typeface="华文中宋" charset="0"/>
            </a:endParaRPr>
          </a:p>
          <a:p>
            <a:endParaRPr lang="zh-CN" altLang="en-US"/>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1401445" y="2609106"/>
            <a:ext cx="4391813" cy="16649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1401445" y="852875"/>
            <a:ext cx="4395654" cy="16663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图片 3" descr="图片1"/>
          <p:cNvPicPr>
            <a:picLocks noChangeAspect="1"/>
          </p:cNvPicPr>
          <p:nvPr/>
        </p:nvPicPr>
        <p:blipFill>
          <a:blip r:embed="rId3" cstate="print"/>
          <a:srcRect/>
          <a:stretch>
            <a:fillRect/>
          </a:stretch>
        </p:blipFill>
        <p:spPr>
          <a:xfrm>
            <a:off x="1419860" y="4370070"/>
            <a:ext cx="4394200" cy="1960245"/>
          </a:xfrm>
          <a:prstGeom prst="rect">
            <a:avLst/>
          </a:prstGeom>
          <a:effectLst>
            <a:reflection blurRad="6350" stA="38000" endA="300" endPos="28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par>
                                <p:cTn id="17" presetID="1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ppt_y</p:attrName>
                                        </p:attrNameLst>
                                      </p:cBhvr>
                                      <p:tavLst>
                                        <p:tav tm="0">
                                          <p:val>
                                            <p:strVal val="#ppt_y+#ppt_h*1.125000"/>
                                          </p:val>
                                        </p:tav>
                                        <p:tav tm="100000">
                                          <p:val>
                                            <p:strVal val="#ppt_y"/>
                                          </p:val>
                                        </p:tav>
                                      </p:tavLst>
                                    </p:anim>
                                    <p:animEffect transition="in" filter="wipe(up)">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33" name="组合 5144"/>
          <p:cNvGrpSpPr/>
          <p:nvPr/>
        </p:nvGrpSpPr>
        <p:grpSpPr>
          <a:xfrm>
            <a:off x="2880751" y="4273265"/>
            <a:ext cx="6347004" cy="479099"/>
            <a:chOff x="0" y="0"/>
            <a:chExt cx="4378" cy="688"/>
          </a:xfrm>
        </p:grpSpPr>
        <p:sp>
          <p:nvSpPr>
            <p:cNvPr id="11290" name="矩形 5145"/>
            <p:cNvSpPr/>
            <p:nvPr/>
          </p:nvSpPr>
          <p:spPr>
            <a:xfrm>
              <a:off x="0" y="87"/>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1291" name="矩形 5146"/>
            <p:cNvSpPr/>
            <p:nvPr/>
          </p:nvSpPr>
          <p:spPr>
            <a:xfrm>
              <a:off x="204"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1292" name="矩形 5147"/>
            <p:cNvSpPr/>
            <p:nvPr/>
          </p:nvSpPr>
          <p:spPr>
            <a:xfrm>
              <a:off x="283" y="39"/>
              <a:ext cx="1361" cy="295"/>
            </a:xfrm>
            <a:prstGeom prst="rect">
              <a:avLst/>
            </a:prstGeom>
          </p:spPr>
          <p:txBody>
            <a:bodyPr wrap="none" fromWordArt="1">
              <a:prstTxWarp prst="textPlain">
                <a:avLst>
                  <a:gd name="adj" fmla="val 50000"/>
                </a:avLst>
              </a:prstTxWarp>
              <a:normAutofit fontScale="35000" lnSpcReduction="20000"/>
            </a:bodyPr>
            <a:lstStyle/>
            <a:p>
              <a:pPr algn="ctr"/>
              <a:r>
                <a:rPr lang="zh-CN" altLang="en-US" sz="2400" dirty="0">
                  <a:ln w="9525" cap="flat" cmpd="sng">
                    <a:solidFill>
                      <a:schemeClr val="bg1"/>
                    </a:solidFill>
                    <a:prstDash val="solid"/>
                    <a:miter/>
                    <a:headEnd type="none" w="med" len="med"/>
                    <a:tailEnd type="none" w="med" len="med"/>
                  </a:ln>
                  <a:solidFill>
                    <a:schemeClr val="bg1"/>
                  </a:solidFill>
                  <a:latin typeface="黑体" charset="0"/>
                  <a:ea typeface="黑体" charset="0"/>
                </a:rPr>
                <a:t>万亩</a:t>
              </a:r>
            </a:p>
          </p:txBody>
        </p:sp>
        <p:sp>
          <p:nvSpPr>
            <p:cNvPr id="11293" name="矩形 5148"/>
            <p:cNvSpPr/>
            <p:nvPr/>
          </p:nvSpPr>
          <p:spPr>
            <a:xfrm>
              <a:off x="1702" y="54"/>
              <a:ext cx="2676" cy="509"/>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方正小标宋简体" charset="0"/>
                  <a:ea typeface="方正小标宋简体" charset="0"/>
                  <a:sym typeface="Arial" charset="0"/>
                </a:rPr>
                <a:t>小麦良种繁育基地</a:t>
              </a:r>
            </a:p>
          </p:txBody>
        </p:sp>
        <p:sp>
          <p:nvSpPr>
            <p:cNvPr id="11294" name="任意多边形 5149"/>
            <p:cNvSpPr/>
            <p:nvPr/>
          </p:nvSpPr>
          <p:spPr>
            <a:xfrm>
              <a:off x="23"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1295" name="任意多边形 5150"/>
            <p:cNvSpPr/>
            <p:nvPr/>
          </p:nvSpPr>
          <p:spPr>
            <a:xfrm>
              <a:off x="205" y="321"/>
              <a:ext cx="1492" cy="118"/>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grpSp>
        <p:nvGrpSpPr>
          <p:cNvPr id="17442" name="组合 3"/>
          <p:cNvGrpSpPr/>
          <p:nvPr/>
        </p:nvGrpSpPr>
        <p:grpSpPr>
          <a:xfrm>
            <a:off x="2882265" y="4755508"/>
            <a:ext cx="6306185" cy="356807"/>
            <a:chOff x="0" y="-1"/>
            <a:chExt cx="4354" cy="689"/>
          </a:xfrm>
        </p:grpSpPr>
        <p:sp>
          <p:nvSpPr>
            <p:cNvPr id="11297" name="矩形 4"/>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1298" name="矩形 5"/>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1299" name="矩形 6"/>
            <p:cNvSpPr/>
            <p:nvPr/>
          </p:nvSpPr>
          <p:spPr>
            <a:xfrm>
              <a:off x="260" y="-1"/>
              <a:ext cx="1361" cy="322"/>
            </a:xfrm>
            <a:prstGeom prst="rect">
              <a:avLst/>
            </a:prstGeom>
          </p:spPr>
          <p:txBody>
            <a:bodyPr wrap="none" fromWordArt="1">
              <a:prstTxWarp prst="textPlain">
                <a:avLst>
                  <a:gd name="adj" fmla="val 50000"/>
                </a:avLst>
              </a:prstTxWarp>
              <a:normAutofit fontScale="25000" lnSpcReduction="20000"/>
            </a:bodyPr>
            <a:lstStyle/>
            <a:p>
              <a:pPr algn="ctr"/>
              <a:r>
                <a:rPr lang="zh-CN" altLang="en-US" sz="2400" dirty="0">
                  <a:ln w="9525" cap="flat" cmpd="sng">
                    <a:solidFill>
                      <a:schemeClr val="bg1"/>
                    </a:solidFill>
                    <a:prstDash val="solid"/>
                    <a:miter/>
                    <a:headEnd type="none" w="med" len="med"/>
                    <a:tailEnd type="none" w="med" len="med"/>
                  </a:ln>
                  <a:solidFill>
                    <a:schemeClr val="bg1"/>
                  </a:solidFill>
                  <a:latin typeface="黑体" charset="0"/>
                  <a:ea typeface="黑体" charset="0"/>
                </a:rPr>
                <a:t>4000亩</a:t>
              </a:r>
            </a:p>
          </p:txBody>
        </p:sp>
        <p:sp>
          <p:nvSpPr>
            <p:cNvPr id="11300" name="矩形 7"/>
            <p:cNvSpPr/>
            <p:nvPr/>
          </p:nvSpPr>
          <p:spPr>
            <a:xfrm>
              <a:off x="1678" y="54"/>
              <a:ext cx="2676" cy="408"/>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华文中宋" charset="0"/>
                  <a:ea typeface="华文中宋" charset="0"/>
                  <a:sym typeface="Arial" charset="0"/>
                </a:rPr>
                <a:t>蔬菜种植基地</a:t>
              </a:r>
            </a:p>
          </p:txBody>
        </p:sp>
        <p:sp>
          <p:nvSpPr>
            <p:cNvPr id="11301" name="任意多边形 8"/>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1302" name="任意多边形 9"/>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grpSp>
        <p:nvGrpSpPr>
          <p:cNvPr id="4" name="组合 3"/>
          <p:cNvGrpSpPr/>
          <p:nvPr/>
        </p:nvGrpSpPr>
        <p:grpSpPr>
          <a:xfrm>
            <a:off x="2865754" y="5085540"/>
            <a:ext cx="6322695" cy="393541"/>
            <a:chOff x="0" y="0"/>
            <a:chExt cx="4354" cy="688"/>
          </a:xfrm>
        </p:grpSpPr>
        <p:sp>
          <p:nvSpPr>
            <p:cNvPr id="5" name="矩形 4"/>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6" name="矩形 5"/>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7" name="矩形 6"/>
            <p:cNvSpPr/>
            <p:nvPr/>
          </p:nvSpPr>
          <p:spPr>
            <a:xfrm>
              <a:off x="261" y="35"/>
              <a:ext cx="1361" cy="293"/>
            </a:xfrm>
            <a:prstGeom prst="rect">
              <a:avLst/>
            </a:prstGeom>
          </p:spPr>
          <p:txBody>
            <a:bodyPr wrap="none" fromWordArt="1">
              <a:prstTxWarp prst="textPlain">
                <a:avLst>
                  <a:gd name="adj" fmla="val 50000"/>
                </a:avLst>
              </a:prstTxWarp>
              <a:normAutofit fontScale="25000" lnSpcReduction="20000"/>
            </a:bodyPr>
            <a:lstStyle/>
            <a:p>
              <a:pPr algn="ctr"/>
              <a:r>
                <a:rPr lang="en-US" altLang="zh-CN" sz="2400" dirty="0">
                  <a:ln w="9525" cap="flat" cmpd="sng">
                    <a:solidFill>
                      <a:schemeClr val="bg1"/>
                    </a:solidFill>
                    <a:prstDash val="solid"/>
                    <a:miter/>
                    <a:headEnd type="none" w="med" len="med"/>
                    <a:tailEnd type="none" w="med" len="med"/>
                  </a:ln>
                  <a:solidFill>
                    <a:schemeClr val="bg1"/>
                  </a:solidFill>
                  <a:latin typeface="黑体" charset="0"/>
                  <a:ea typeface="黑体" charset="0"/>
                </a:rPr>
                <a:t>3</a:t>
              </a:r>
              <a:r>
                <a:rPr lang="en-US" altLang="zh-CN" sz="2400" dirty="0" smtClean="0">
                  <a:ln w="9525" cap="flat" cmpd="sng">
                    <a:solidFill>
                      <a:schemeClr val="bg1"/>
                    </a:solidFill>
                    <a:prstDash val="solid"/>
                    <a:miter/>
                    <a:headEnd type="none" w="med" len="med"/>
                    <a:tailEnd type="none" w="med" len="med"/>
                  </a:ln>
                  <a:solidFill>
                    <a:schemeClr val="bg1"/>
                  </a:solidFill>
                  <a:latin typeface="黑体" charset="0"/>
                  <a:ea typeface="黑体" charset="0"/>
                </a:rPr>
                <a:t>000</a:t>
              </a:r>
              <a:r>
                <a:rPr lang="zh-CN" altLang="en-US" sz="2400" dirty="0" smtClean="0">
                  <a:ln w="9525" cap="flat" cmpd="sng">
                    <a:solidFill>
                      <a:schemeClr val="bg1"/>
                    </a:solidFill>
                    <a:prstDash val="solid"/>
                    <a:miter/>
                    <a:headEnd type="none" w="med" len="med"/>
                    <a:tailEnd type="none" w="med" len="med"/>
                  </a:ln>
                  <a:solidFill>
                    <a:schemeClr val="bg1"/>
                  </a:solidFill>
                  <a:latin typeface="黑体" charset="0"/>
                  <a:ea typeface="黑体" charset="0"/>
                </a:rPr>
                <a:t>亩</a:t>
              </a:r>
              <a:endParaRPr lang="zh-CN" altLang="en-US" sz="2400" dirty="0">
                <a:ln w="9525" cap="flat" cmpd="sng">
                  <a:solidFill>
                    <a:schemeClr val="bg1"/>
                  </a:solidFill>
                  <a:prstDash val="solid"/>
                  <a:miter/>
                  <a:headEnd type="none" w="med" len="med"/>
                  <a:tailEnd type="none" w="med" len="med"/>
                </a:ln>
                <a:solidFill>
                  <a:schemeClr val="bg1"/>
                </a:solidFill>
                <a:latin typeface="黑体" charset="0"/>
                <a:ea typeface="黑体" charset="0"/>
              </a:endParaRPr>
            </a:p>
          </p:txBody>
        </p:sp>
        <p:sp>
          <p:nvSpPr>
            <p:cNvPr id="8" name="矩形 7"/>
            <p:cNvSpPr/>
            <p:nvPr/>
          </p:nvSpPr>
          <p:spPr>
            <a:xfrm>
              <a:off x="1679" y="56"/>
              <a:ext cx="2518" cy="408"/>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方正小标宋简体" charset="0"/>
                  <a:ea typeface="方正小标宋简体" charset="0"/>
                  <a:cs typeface="+mn-ea"/>
                  <a:sym typeface="Arial" charset="0"/>
                </a:rPr>
                <a:t>湖南合欢果生产基地</a:t>
              </a:r>
            </a:p>
          </p:txBody>
        </p:sp>
        <p:sp>
          <p:nvSpPr>
            <p:cNvPr id="9" name="任意多边形 8"/>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0" name="任意多边形 9"/>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sp>
        <p:nvSpPr>
          <p:cNvPr id="17411" name="直接连接符 5122"/>
          <p:cNvSpPr/>
          <p:nvPr/>
        </p:nvSpPr>
        <p:spPr>
          <a:xfrm>
            <a:off x="3041968" y="4758355"/>
            <a:ext cx="6662737" cy="0"/>
          </a:xfrm>
          <a:prstGeom prst="line">
            <a:avLst/>
          </a:prstGeom>
          <a:ln w="19050" cap="flat" cmpd="sng">
            <a:solidFill>
              <a:schemeClr val="bg1"/>
            </a:solidFill>
            <a:prstDash val="solid"/>
            <a:miter/>
            <a:headEnd type="none" w="med" len="med"/>
            <a:tailEnd type="none" w="med" len="med"/>
          </a:ln>
        </p:spPr>
        <p:txBody>
          <a:bodyPr anchor="t"/>
          <a:lstStyle/>
          <a:p>
            <a:pPr lvl="0" algn="r"/>
            <a:endParaRPr lang="zh-CN" altLang="en-US">
              <a:latin typeface="Arial" charset="0"/>
              <a:ea typeface="宋体" pitchFamily="2" charset="-122"/>
            </a:endParaRPr>
          </a:p>
        </p:txBody>
      </p:sp>
      <p:grpSp>
        <p:nvGrpSpPr>
          <p:cNvPr id="17412" name="组合 5123"/>
          <p:cNvGrpSpPr/>
          <p:nvPr/>
        </p:nvGrpSpPr>
        <p:grpSpPr>
          <a:xfrm>
            <a:off x="2933065" y="2994026"/>
            <a:ext cx="6279060" cy="378834"/>
            <a:chOff x="0" y="0"/>
            <a:chExt cx="4354" cy="688"/>
          </a:xfrm>
        </p:grpSpPr>
        <p:sp>
          <p:nvSpPr>
            <p:cNvPr id="11269" name="矩形 5124"/>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1270" name="矩形 5125"/>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1271" name="矩形 5126"/>
            <p:cNvSpPr/>
            <p:nvPr/>
          </p:nvSpPr>
          <p:spPr>
            <a:xfrm>
              <a:off x="259" y="15"/>
              <a:ext cx="1361" cy="317"/>
            </a:xfrm>
            <a:prstGeom prst="rect">
              <a:avLst/>
            </a:prstGeom>
          </p:spPr>
          <p:txBody>
            <a:bodyPr wrap="none" fromWordArt="1">
              <a:prstTxWarp prst="textPlain">
                <a:avLst>
                  <a:gd name="adj" fmla="val 50000"/>
                </a:avLst>
              </a:prstTxWarp>
              <a:normAutofit fontScale="25000" lnSpcReduction="20000"/>
            </a:bodyPr>
            <a:lstStyle/>
            <a:p>
              <a:pPr algn="ctr"/>
              <a:r>
                <a:rPr lang="zh-CN" altLang="en-US" sz="2400" dirty="0">
                  <a:ln w="9525" cap="flat" cmpd="sng">
                    <a:solidFill>
                      <a:schemeClr val="bg1"/>
                    </a:solidFill>
                    <a:prstDash val="solid"/>
                    <a:miter/>
                    <a:headEnd type="none" w="med" len="med"/>
                    <a:tailEnd type="none" w="med" len="med"/>
                  </a:ln>
                  <a:solidFill>
                    <a:schemeClr val="bg1"/>
                  </a:solidFill>
                  <a:latin typeface="黑体" charset="0"/>
                  <a:ea typeface="黑体" charset="0"/>
                </a:rPr>
                <a:t>6000亩</a:t>
              </a:r>
            </a:p>
          </p:txBody>
        </p:sp>
        <p:sp>
          <p:nvSpPr>
            <p:cNvPr id="11272" name="矩形 5127"/>
            <p:cNvSpPr/>
            <p:nvPr/>
          </p:nvSpPr>
          <p:spPr>
            <a:xfrm>
              <a:off x="1678" y="54"/>
              <a:ext cx="2676" cy="508"/>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方正小标宋简体" charset="0"/>
                  <a:ea typeface="方正小标宋简体" charset="0"/>
                  <a:sym typeface="Arial" charset="0"/>
                </a:rPr>
                <a:t>油用牡丹基地</a:t>
              </a:r>
            </a:p>
          </p:txBody>
        </p:sp>
        <p:sp>
          <p:nvSpPr>
            <p:cNvPr id="11273" name="任意多边形 5128"/>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1274" name="任意多边形 5129"/>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grpSp>
        <p:nvGrpSpPr>
          <p:cNvPr id="17419" name="组合 5130"/>
          <p:cNvGrpSpPr/>
          <p:nvPr/>
        </p:nvGrpSpPr>
        <p:grpSpPr>
          <a:xfrm>
            <a:off x="2900045" y="3354327"/>
            <a:ext cx="6312080" cy="437120"/>
            <a:chOff x="0" y="-2"/>
            <a:chExt cx="4354" cy="690"/>
          </a:xfrm>
        </p:grpSpPr>
        <p:sp>
          <p:nvSpPr>
            <p:cNvPr id="11276" name="矩形 5131"/>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1277" name="矩形 5132"/>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1278" name="矩形 5133"/>
            <p:cNvSpPr/>
            <p:nvPr/>
          </p:nvSpPr>
          <p:spPr>
            <a:xfrm>
              <a:off x="259" y="-2"/>
              <a:ext cx="1361" cy="319"/>
            </a:xfrm>
            <a:prstGeom prst="rect">
              <a:avLst/>
            </a:prstGeom>
          </p:spPr>
          <p:txBody>
            <a:bodyPr wrap="none" fromWordArt="1">
              <a:prstTxWarp prst="textPlain">
                <a:avLst>
                  <a:gd name="adj" fmla="val 50000"/>
                </a:avLst>
              </a:prstTxWarp>
              <a:normAutofit fontScale="35000" lnSpcReduction="20000"/>
            </a:bodyPr>
            <a:lstStyle/>
            <a:p>
              <a:pPr algn="ctr"/>
              <a:r>
                <a:rPr lang="zh-CN" altLang="en-US" sz="2400" dirty="0">
                  <a:ln w="9525" cap="flat" cmpd="sng">
                    <a:solidFill>
                      <a:schemeClr val="bg1"/>
                    </a:solidFill>
                    <a:prstDash val="solid"/>
                    <a:miter/>
                    <a:headEnd type="none" w="med" len="med"/>
                    <a:tailEnd type="none" w="med" len="med"/>
                  </a:ln>
                  <a:solidFill>
                    <a:schemeClr val="bg1"/>
                  </a:solidFill>
                  <a:latin typeface="黑体" charset="0"/>
                  <a:ea typeface="黑体" charset="0"/>
                </a:rPr>
                <a:t>10000亩</a:t>
              </a:r>
            </a:p>
          </p:txBody>
        </p:sp>
        <p:sp>
          <p:nvSpPr>
            <p:cNvPr id="11279" name="矩形 5134"/>
            <p:cNvSpPr/>
            <p:nvPr/>
          </p:nvSpPr>
          <p:spPr>
            <a:xfrm>
              <a:off x="1678" y="54"/>
              <a:ext cx="2676" cy="408"/>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方正小标宋简体" charset="0"/>
                  <a:ea typeface="方正小标宋简体" charset="0"/>
                  <a:sym typeface="宋体" pitchFamily="2" charset="-122"/>
                </a:rPr>
                <a:t>楸树经济林繁育基地</a:t>
              </a:r>
            </a:p>
          </p:txBody>
        </p:sp>
        <p:sp>
          <p:nvSpPr>
            <p:cNvPr id="11280" name="任意多边形 5135"/>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1281" name="任意多边形 5136"/>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grpSp>
        <p:nvGrpSpPr>
          <p:cNvPr id="17426" name="组合 5137"/>
          <p:cNvGrpSpPr/>
          <p:nvPr/>
        </p:nvGrpSpPr>
        <p:grpSpPr>
          <a:xfrm>
            <a:off x="2899409" y="3648274"/>
            <a:ext cx="6312715" cy="625435"/>
            <a:chOff x="0" y="-282"/>
            <a:chExt cx="4355" cy="970"/>
          </a:xfrm>
        </p:grpSpPr>
        <p:sp>
          <p:nvSpPr>
            <p:cNvPr id="11283" name="矩形 5138"/>
            <p:cNvSpPr/>
            <p:nvPr/>
          </p:nvSpPr>
          <p:spPr>
            <a:xfrm>
              <a:off x="0" y="-282"/>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1284" name="矩形 5139"/>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1285" name="矩形 5140"/>
            <p:cNvSpPr/>
            <p:nvPr/>
          </p:nvSpPr>
          <p:spPr>
            <a:xfrm>
              <a:off x="259" y="24"/>
              <a:ext cx="1361" cy="262"/>
            </a:xfrm>
            <a:prstGeom prst="rect">
              <a:avLst/>
            </a:prstGeom>
          </p:spPr>
          <p:txBody>
            <a:bodyPr wrap="none" fromWordArt="1">
              <a:prstTxWarp prst="textPlain">
                <a:avLst>
                  <a:gd name="adj" fmla="val 50000"/>
                </a:avLst>
              </a:prstTxWarp>
              <a:normAutofit fontScale="25000" lnSpcReduction="20000"/>
            </a:bodyPr>
            <a:lstStyle/>
            <a:p>
              <a:pPr algn="ctr"/>
              <a:r>
                <a:rPr lang="zh-CN" altLang="en-US" sz="2400" dirty="0">
                  <a:ln w="9525" cap="flat" cmpd="sng">
                    <a:solidFill>
                      <a:schemeClr val="bg1"/>
                    </a:solidFill>
                    <a:prstDash val="solid"/>
                    <a:miter/>
                    <a:headEnd type="none" w="med" len="med"/>
                    <a:tailEnd type="none" w="med" len="med"/>
                  </a:ln>
                  <a:solidFill>
                    <a:schemeClr val="bg1"/>
                  </a:solidFill>
                  <a:latin typeface="黑体" charset="0"/>
                  <a:ea typeface="黑体" charset="0"/>
                </a:rPr>
                <a:t>4000亩</a:t>
              </a:r>
            </a:p>
          </p:txBody>
        </p:sp>
        <p:sp>
          <p:nvSpPr>
            <p:cNvPr id="11286" name="矩形 5141"/>
            <p:cNvSpPr/>
            <p:nvPr/>
          </p:nvSpPr>
          <p:spPr>
            <a:xfrm>
              <a:off x="1679" y="55"/>
              <a:ext cx="2676" cy="439"/>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方正小标宋简体" charset="0"/>
                  <a:ea typeface="方正小标宋简体" charset="0"/>
                  <a:sym typeface="Arial" charset="0"/>
                </a:rPr>
                <a:t>栖霞苹果基地</a:t>
              </a:r>
            </a:p>
          </p:txBody>
        </p:sp>
        <p:sp>
          <p:nvSpPr>
            <p:cNvPr id="11287" name="任意多边形 5142"/>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1288" name="任意多边形 5143"/>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grpSp>
        <p:nvGrpSpPr>
          <p:cNvPr id="11" name="组合 10"/>
          <p:cNvGrpSpPr/>
          <p:nvPr/>
        </p:nvGrpSpPr>
        <p:grpSpPr>
          <a:xfrm>
            <a:off x="2860676" y="5513630"/>
            <a:ext cx="6316656" cy="374388"/>
            <a:chOff x="0" y="0"/>
            <a:chExt cx="4354" cy="688"/>
          </a:xfrm>
        </p:grpSpPr>
        <p:sp>
          <p:nvSpPr>
            <p:cNvPr id="12" name="矩形 11"/>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3" name="矩形 12"/>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4" name="矩形 13"/>
            <p:cNvSpPr/>
            <p:nvPr/>
          </p:nvSpPr>
          <p:spPr>
            <a:xfrm>
              <a:off x="260" y="24"/>
              <a:ext cx="1361" cy="288"/>
            </a:xfrm>
            <a:prstGeom prst="rect">
              <a:avLst/>
            </a:prstGeom>
          </p:spPr>
          <p:txBody>
            <a:bodyPr wrap="none" fromWordArt="1">
              <a:prstTxWarp prst="textPlain">
                <a:avLst>
                  <a:gd name="adj" fmla="val 50000"/>
                </a:avLst>
              </a:prstTxWarp>
              <a:normAutofit fontScale="25000" lnSpcReduction="20000"/>
            </a:bodyPr>
            <a:lstStyle/>
            <a:p>
              <a:pPr algn="ctr"/>
              <a:r>
                <a:rPr lang="en-US" altLang="zh-CN" sz="2400" dirty="0">
                  <a:ln w="9525" cap="flat" cmpd="sng">
                    <a:solidFill>
                      <a:schemeClr val="bg1"/>
                    </a:solidFill>
                    <a:prstDash val="solid"/>
                    <a:miter/>
                    <a:headEnd type="none" w="med" len="med"/>
                    <a:tailEnd type="none" w="med" len="med"/>
                  </a:ln>
                  <a:solidFill>
                    <a:schemeClr val="bg1"/>
                  </a:solidFill>
                  <a:latin typeface="黑体" charset="0"/>
                  <a:ea typeface="黑体" charset="0"/>
                </a:rPr>
                <a:t>20</a:t>
              </a:r>
              <a:r>
                <a:rPr lang="zh-CN" altLang="en-US" sz="2400" dirty="0">
                  <a:ln w="9525" cap="flat" cmpd="sng">
                    <a:solidFill>
                      <a:schemeClr val="bg1"/>
                    </a:solidFill>
                    <a:prstDash val="solid"/>
                    <a:miter/>
                    <a:headEnd type="none" w="med" len="med"/>
                    <a:tailEnd type="none" w="med" len="med"/>
                  </a:ln>
                  <a:solidFill>
                    <a:schemeClr val="bg1"/>
                  </a:solidFill>
                  <a:latin typeface="黑体" charset="0"/>
                  <a:ea typeface="黑体" charset="0"/>
                </a:rPr>
                <a:t>00亩</a:t>
              </a:r>
            </a:p>
          </p:txBody>
        </p:sp>
        <p:sp>
          <p:nvSpPr>
            <p:cNvPr id="15" name="矩形 14"/>
            <p:cNvSpPr/>
            <p:nvPr/>
          </p:nvSpPr>
          <p:spPr>
            <a:xfrm>
              <a:off x="1678" y="54"/>
              <a:ext cx="2676" cy="408"/>
            </a:xfrm>
            <a:prstGeom prst="rect">
              <a:avLst/>
            </a:prstGeom>
            <a:noFill/>
            <a:ln w="9525">
              <a:noFill/>
              <a:miter/>
            </a:ln>
          </p:spPr>
          <p:txBody>
            <a:bodyPr anchor="ctr"/>
            <a:lstStyle/>
            <a:p>
              <a:pPr lvl="0" algn="ctr">
                <a:buClr>
                  <a:srgbClr val="000000"/>
                </a:buClr>
              </a:pPr>
              <a:r>
                <a:rPr lang="en-US" altLang="zh-CN" sz="2000" b="1" dirty="0">
                  <a:solidFill>
                    <a:schemeClr val="tx1">
                      <a:lumMod val="50000"/>
                    </a:schemeClr>
                  </a:solidFill>
                  <a:latin typeface="方正小标宋简体" charset="0"/>
                  <a:ea typeface="方正小标宋简体" charset="0"/>
                  <a:cs typeface="+mn-ea"/>
                  <a:sym typeface="Arial" charset="0"/>
                </a:rPr>
                <a:t>  </a:t>
              </a:r>
              <a:r>
                <a:rPr lang="zh-CN" altLang="en-US" sz="2000" b="1" dirty="0">
                  <a:solidFill>
                    <a:schemeClr val="tx1">
                      <a:lumMod val="50000"/>
                    </a:schemeClr>
                  </a:solidFill>
                  <a:latin typeface="方正小标宋简体" charset="0"/>
                  <a:ea typeface="方正小标宋简体" charset="0"/>
                  <a:cs typeface="+mn-ea"/>
                  <a:sym typeface="Arial" charset="0"/>
                </a:rPr>
                <a:t>黑龙江五常优质香米生产基地</a:t>
              </a:r>
            </a:p>
          </p:txBody>
        </p:sp>
        <p:sp>
          <p:nvSpPr>
            <p:cNvPr id="16" name="任意多边形 15"/>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7" name="任意多边形 16"/>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sp>
        <p:nvSpPr>
          <p:cNvPr id="19" name="文本框 18"/>
          <p:cNvSpPr txBox="1"/>
          <p:nvPr/>
        </p:nvSpPr>
        <p:spPr>
          <a:xfrm>
            <a:off x="1613535" y="1198880"/>
            <a:ext cx="8622665" cy="1600200"/>
          </a:xfrm>
          <a:prstGeom prst="rect">
            <a:avLst/>
          </a:prstGeom>
          <a:noFill/>
        </p:spPr>
        <p:txBody>
          <a:bodyPr wrap="square" rtlCol="0">
            <a:spAutoFit/>
          </a:bodyPr>
          <a:lstStyle/>
          <a:p>
            <a:pPr>
              <a:lnSpc>
                <a:spcPct val="150000"/>
              </a:lnSpc>
            </a:pPr>
            <a:r>
              <a:rPr lang="en-US" altLang="zh-CN" dirty="0">
                <a:solidFill>
                  <a:srgbClr val="000000"/>
                </a:solidFill>
                <a:latin typeface="华文中宋" charset="0"/>
                <a:ea typeface="华文中宋" charset="0"/>
                <a:sym typeface="Arial" charset="0"/>
              </a:rPr>
              <a:t>  </a:t>
            </a:r>
            <a:r>
              <a:rPr lang="zh-CN" altLang="en-US" sz="1600" b="1" dirty="0" smtClean="0">
                <a:solidFill>
                  <a:srgbClr val="000000"/>
                </a:solidFill>
                <a:latin typeface="华文中宋" charset="0"/>
                <a:ea typeface="华文中宋" charset="0"/>
                <a:sym typeface="Arial" charset="0"/>
              </a:rPr>
              <a:t>    截止到</a:t>
            </a:r>
            <a:r>
              <a:rPr lang="en-US" altLang="zh-CN" sz="1600" b="1" dirty="0" smtClean="0">
                <a:solidFill>
                  <a:srgbClr val="000000"/>
                </a:solidFill>
                <a:latin typeface="华文中宋" charset="0"/>
                <a:ea typeface="华文中宋" charset="0"/>
                <a:sym typeface="Arial" charset="0"/>
              </a:rPr>
              <a:t>2015</a:t>
            </a:r>
            <a:r>
              <a:rPr lang="zh-CN" altLang="en-US" sz="1600" b="1" dirty="0" smtClean="0">
                <a:solidFill>
                  <a:srgbClr val="000000"/>
                </a:solidFill>
                <a:latin typeface="华文中宋" charset="0"/>
                <a:ea typeface="华文中宋" charset="0"/>
                <a:sym typeface="Arial" charset="0"/>
              </a:rPr>
              <a:t>年</a:t>
            </a:r>
            <a:r>
              <a:rPr lang="en-US" altLang="zh-CN" sz="1600" b="1" dirty="0" smtClean="0">
                <a:solidFill>
                  <a:srgbClr val="000000"/>
                </a:solidFill>
                <a:latin typeface="华文中宋" charset="0"/>
                <a:ea typeface="华文中宋" charset="0"/>
                <a:sym typeface="Arial" charset="0"/>
              </a:rPr>
              <a:t>12</a:t>
            </a:r>
            <a:r>
              <a:rPr lang="zh-CN" altLang="en-US" sz="1600" b="1" dirty="0" smtClean="0">
                <a:solidFill>
                  <a:srgbClr val="000000"/>
                </a:solidFill>
                <a:latin typeface="华文中宋" charset="0"/>
                <a:ea typeface="华文中宋" charset="0"/>
                <a:sym typeface="Arial" charset="0"/>
              </a:rPr>
              <a:t>月，伯乐庄园已</a:t>
            </a:r>
            <a:r>
              <a:rPr lang="zh-CN" altLang="en-US" sz="1600" b="1" dirty="0">
                <a:solidFill>
                  <a:srgbClr val="000000"/>
                </a:solidFill>
                <a:latin typeface="华文中宋" charset="0"/>
                <a:ea typeface="华文中宋" charset="0"/>
                <a:sym typeface="Arial" charset="0"/>
              </a:rPr>
              <a:t>在山东、湖南、新疆、东三省等地投资10余</a:t>
            </a:r>
            <a:r>
              <a:rPr lang="zh-CN" altLang="en-US" sz="1600" b="1" dirty="0" smtClean="0">
                <a:solidFill>
                  <a:srgbClr val="000000"/>
                </a:solidFill>
                <a:latin typeface="华文中宋" charset="0"/>
                <a:ea typeface="华文中宋" charset="0"/>
                <a:sym typeface="Arial" charset="0"/>
              </a:rPr>
              <a:t>个粮食、经济作物产业基地,已成为山东省流转土地规模最大的现代化农业企业。 </a:t>
            </a:r>
            <a:r>
              <a:rPr lang="zh-CN" altLang="en-US" sz="1600" b="1" dirty="0" smtClean="0">
                <a:solidFill>
                  <a:srgbClr val="000000"/>
                </a:solidFill>
                <a:latin typeface="华文中宋" charset="0"/>
                <a:ea typeface="华文中宋" charset="0"/>
                <a:cs typeface="+mn-cs"/>
                <a:sym typeface="Arial" charset="0"/>
              </a:rPr>
              <a:t>按照“一社一品”的发展思路，根据各合作社的地理条件、种植结构，逐步引导,进行特色种植，初步形成各具特色、具有示范带动性的专业种植基地</a:t>
            </a:r>
            <a:r>
              <a:rPr lang="zh-CN" altLang="en-US" sz="1600" b="1" dirty="0" smtClean="0">
                <a:solidFill>
                  <a:srgbClr val="000000"/>
                </a:solidFill>
                <a:latin typeface="华文中宋" charset="0"/>
                <a:ea typeface="华文中宋" charset="0"/>
                <a:sym typeface="Arial" charset="0"/>
              </a:rPr>
              <a:t>。</a:t>
            </a:r>
          </a:p>
        </p:txBody>
      </p:sp>
      <p:grpSp>
        <p:nvGrpSpPr>
          <p:cNvPr id="27" name="组合 5127"/>
          <p:cNvGrpSpPr/>
          <p:nvPr/>
        </p:nvGrpSpPr>
        <p:grpSpPr>
          <a:xfrm>
            <a:off x="1545419" y="594361"/>
            <a:ext cx="5327821" cy="685800"/>
            <a:chOff x="-80" y="-7"/>
            <a:chExt cx="3482" cy="432"/>
          </a:xfrm>
        </p:grpSpPr>
        <p:sp>
          <p:nvSpPr>
            <p:cNvPr id="28" name="圆角矩形 5128"/>
            <p:cNvSpPr/>
            <p:nvPr/>
          </p:nvSpPr>
          <p:spPr>
            <a:xfrm>
              <a:off x="98" y="75"/>
              <a:ext cx="3304"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9" name="菱形 5129"/>
            <p:cNvSpPr/>
            <p:nvPr/>
          </p:nvSpPr>
          <p:spPr>
            <a:xfrm>
              <a:off x="-80" y="-7"/>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30"/>
            <p:cNvSpPr/>
            <p:nvPr/>
          </p:nvSpPr>
          <p:spPr>
            <a:xfrm>
              <a:off x="397" y="70"/>
              <a:ext cx="2519"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农业投资</a:t>
              </a:r>
            </a:p>
          </p:txBody>
        </p:sp>
      </p:grpSp>
      <p:grpSp>
        <p:nvGrpSpPr>
          <p:cNvPr id="60" name="组合 5123"/>
          <p:cNvGrpSpPr/>
          <p:nvPr/>
        </p:nvGrpSpPr>
        <p:grpSpPr>
          <a:xfrm>
            <a:off x="2860607" y="5838770"/>
            <a:ext cx="6279060" cy="378834"/>
            <a:chOff x="0" y="0"/>
            <a:chExt cx="4354" cy="688"/>
          </a:xfrm>
        </p:grpSpPr>
        <p:sp>
          <p:nvSpPr>
            <p:cNvPr id="61" name="矩形 5124"/>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62" name="矩形 5125"/>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63" name="矩形 5126"/>
            <p:cNvSpPr/>
            <p:nvPr/>
          </p:nvSpPr>
          <p:spPr>
            <a:xfrm>
              <a:off x="259" y="15"/>
              <a:ext cx="1361" cy="317"/>
            </a:xfrm>
            <a:prstGeom prst="rect">
              <a:avLst/>
            </a:prstGeom>
          </p:spPr>
          <p:txBody>
            <a:bodyPr wrap="none" fromWordArt="1">
              <a:prstTxWarp prst="textPlain">
                <a:avLst>
                  <a:gd name="adj" fmla="val 50000"/>
                </a:avLst>
              </a:prstTxWarp>
              <a:normAutofit fontScale="25000" lnSpcReduction="20000"/>
            </a:bodyPr>
            <a:lstStyle/>
            <a:p>
              <a:pPr algn="ctr"/>
              <a:r>
                <a:rPr lang="en-US" altLang="zh-CN" sz="2400" dirty="0" smtClean="0">
                  <a:ln w="9525" cap="flat" cmpd="sng">
                    <a:solidFill>
                      <a:schemeClr val="bg1"/>
                    </a:solidFill>
                    <a:prstDash val="solid"/>
                    <a:miter/>
                    <a:headEnd type="none" w="med" len="med"/>
                    <a:tailEnd type="none" w="med" len="med"/>
                  </a:ln>
                  <a:solidFill>
                    <a:schemeClr val="bg1"/>
                  </a:solidFill>
                  <a:latin typeface="黑体" charset="0"/>
                  <a:ea typeface="黑体" charset="0"/>
                </a:rPr>
                <a:t>3000</a:t>
              </a:r>
              <a:r>
                <a:rPr lang="zh-CN" altLang="en-US" sz="2400" dirty="0" smtClean="0">
                  <a:ln w="9525" cap="flat" cmpd="sng">
                    <a:solidFill>
                      <a:schemeClr val="bg1"/>
                    </a:solidFill>
                    <a:prstDash val="solid"/>
                    <a:miter/>
                    <a:headEnd type="none" w="med" len="med"/>
                    <a:tailEnd type="none" w="med" len="med"/>
                  </a:ln>
                  <a:solidFill>
                    <a:schemeClr val="bg1"/>
                  </a:solidFill>
                  <a:latin typeface="黑体" charset="0"/>
                  <a:ea typeface="黑体" charset="0"/>
                </a:rPr>
                <a:t>亩</a:t>
              </a:r>
              <a:endParaRPr lang="zh-CN" altLang="en-US" sz="2400" dirty="0">
                <a:ln w="9525" cap="flat" cmpd="sng">
                  <a:solidFill>
                    <a:schemeClr val="bg1"/>
                  </a:solidFill>
                  <a:prstDash val="solid"/>
                  <a:miter/>
                  <a:headEnd type="none" w="med" len="med"/>
                  <a:tailEnd type="none" w="med" len="med"/>
                </a:ln>
                <a:solidFill>
                  <a:schemeClr val="bg1"/>
                </a:solidFill>
                <a:latin typeface="黑体" charset="0"/>
                <a:ea typeface="黑体" charset="0"/>
              </a:endParaRPr>
            </a:p>
          </p:txBody>
        </p:sp>
        <p:sp>
          <p:nvSpPr>
            <p:cNvPr id="64" name="矩形 5127"/>
            <p:cNvSpPr/>
            <p:nvPr/>
          </p:nvSpPr>
          <p:spPr>
            <a:xfrm>
              <a:off x="1678" y="54"/>
              <a:ext cx="2676" cy="508"/>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方正小标宋简体" charset="0"/>
                  <a:ea typeface="方正小标宋简体" charset="0"/>
                  <a:sym typeface="Arial" charset="0"/>
                </a:rPr>
                <a:t>黄金梨</a:t>
              </a:r>
              <a:r>
                <a:rPr lang="zh-CN" altLang="en-US" sz="2000" b="1" dirty="0" smtClean="0">
                  <a:solidFill>
                    <a:schemeClr val="tx1">
                      <a:lumMod val="50000"/>
                    </a:schemeClr>
                  </a:solidFill>
                  <a:latin typeface="方正小标宋简体" charset="0"/>
                  <a:ea typeface="方正小标宋简体" charset="0"/>
                  <a:sym typeface="Arial" charset="0"/>
                </a:rPr>
                <a:t>基地</a:t>
              </a:r>
              <a:endParaRPr lang="zh-CN" altLang="en-US" sz="2000" b="1" dirty="0">
                <a:solidFill>
                  <a:schemeClr val="tx1">
                    <a:lumMod val="50000"/>
                  </a:schemeClr>
                </a:solidFill>
                <a:latin typeface="方正小标宋简体" charset="0"/>
                <a:ea typeface="方正小标宋简体" charset="0"/>
                <a:sym typeface="Arial" charset="0"/>
              </a:endParaRPr>
            </a:p>
          </p:txBody>
        </p:sp>
        <p:sp>
          <p:nvSpPr>
            <p:cNvPr id="65" name="任意多边形 5128"/>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66" name="任意多边形 5129"/>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grpSp>
        <p:nvGrpSpPr>
          <p:cNvPr id="67" name="组合 5123"/>
          <p:cNvGrpSpPr/>
          <p:nvPr/>
        </p:nvGrpSpPr>
        <p:grpSpPr>
          <a:xfrm>
            <a:off x="2866645" y="6155201"/>
            <a:ext cx="6279060" cy="378834"/>
            <a:chOff x="0" y="0"/>
            <a:chExt cx="4354" cy="688"/>
          </a:xfrm>
        </p:grpSpPr>
        <p:sp>
          <p:nvSpPr>
            <p:cNvPr id="68" name="矩形 5124"/>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69" name="矩形 5125"/>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70" name="矩形 5126"/>
            <p:cNvSpPr/>
            <p:nvPr/>
          </p:nvSpPr>
          <p:spPr>
            <a:xfrm>
              <a:off x="259" y="15"/>
              <a:ext cx="1361" cy="317"/>
            </a:xfrm>
            <a:prstGeom prst="rect">
              <a:avLst/>
            </a:prstGeom>
          </p:spPr>
          <p:txBody>
            <a:bodyPr wrap="none" fromWordArt="1">
              <a:prstTxWarp prst="textPlain">
                <a:avLst>
                  <a:gd name="adj" fmla="val 50000"/>
                </a:avLst>
              </a:prstTxWarp>
              <a:normAutofit fontScale="25000" lnSpcReduction="20000"/>
            </a:bodyPr>
            <a:lstStyle/>
            <a:p>
              <a:pPr algn="ctr"/>
              <a:r>
                <a:rPr lang="en-US" altLang="zh-CN" sz="2400" dirty="0" smtClean="0">
                  <a:ln w="9525" cap="flat" cmpd="sng">
                    <a:solidFill>
                      <a:schemeClr val="bg1"/>
                    </a:solidFill>
                    <a:prstDash val="solid"/>
                    <a:miter/>
                    <a:headEnd type="none" w="med" len="med"/>
                    <a:tailEnd type="none" w="med" len="med"/>
                  </a:ln>
                  <a:solidFill>
                    <a:schemeClr val="bg1"/>
                  </a:solidFill>
                  <a:latin typeface="黑体" charset="0"/>
                  <a:ea typeface="黑体" charset="0"/>
                </a:rPr>
                <a:t>1700</a:t>
              </a:r>
              <a:r>
                <a:rPr lang="zh-CN" altLang="en-US" sz="2400" dirty="0" smtClean="0">
                  <a:ln w="9525" cap="flat" cmpd="sng">
                    <a:solidFill>
                      <a:schemeClr val="bg1"/>
                    </a:solidFill>
                    <a:prstDash val="solid"/>
                    <a:miter/>
                    <a:headEnd type="none" w="med" len="med"/>
                    <a:tailEnd type="none" w="med" len="med"/>
                  </a:ln>
                  <a:solidFill>
                    <a:schemeClr val="bg1"/>
                  </a:solidFill>
                  <a:latin typeface="黑体" charset="0"/>
                  <a:ea typeface="黑体" charset="0"/>
                </a:rPr>
                <a:t>亩</a:t>
              </a:r>
              <a:endParaRPr lang="zh-CN" altLang="en-US" sz="2400" dirty="0">
                <a:ln w="9525" cap="flat" cmpd="sng">
                  <a:solidFill>
                    <a:schemeClr val="bg1"/>
                  </a:solidFill>
                  <a:prstDash val="solid"/>
                  <a:miter/>
                  <a:headEnd type="none" w="med" len="med"/>
                  <a:tailEnd type="none" w="med" len="med"/>
                </a:ln>
                <a:solidFill>
                  <a:schemeClr val="bg1"/>
                </a:solidFill>
                <a:latin typeface="黑体" charset="0"/>
                <a:ea typeface="黑体" charset="0"/>
              </a:endParaRPr>
            </a:p>
          </p:txBody>
        </p:sp>
        <p:sp>
          <p:nvSpPr>
            <p:cNvPr id="71" name="矩形 5127"/>
            <p:cNvSpPr/>
            <p:nvPr/>
          </p:nvSpPr>
          <p:spPr>
            <a:xfrm>
              <a:off x="1678" y="54"/>
              <a:ext cx="2676" cy="508"/>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方正小标宋简体" charset="0"/>
                  <a:ea typeface="方正小标宋简体" charset="0"/>
                  <a:sym typeface="Arial" charset="0"/>
                </a:rPr>
                <a:t>乐</a:t>
              </a:r>
              <a:r>
                <a:rPr lang="zh-CN" altLang="en-US" sz="2000" b="1" dirty="0" smtClean="0">
                  <a:solidFill>
                    <a:schemeClr val="tx1">
                      <a:lumMod val="50000"/>
                    </a:schemeClr>
                  </a:solidFill>
                  <a:latin typeface="方正小标宋简体" charset="0"/>
                  <a:ea typeface="方正小标宋简体" charset="0"/>
                  <a:sym typeface="Arial" charset="0"/>
                </a:rPr>
                <a:t>陵金丝小枣基地</a:t>
              </a:r>
              <a:endParaRPr lang="zh-CN" altLang="en-US" sz="2000" b="1" dirty="0">
                <a:solidFill>
                  <a:schemeClr val="tx1">
                    <a:lumMod val="50000"/>
                  </a:schemeClr>
                </a:solidFill>
                <a:latin typeface="方正小标宋简体" charset="0"/>
                <a:ea typeface="方正小标宋简体" charset="0"/>
                <a:sym typeface="Arial" charset="0"/>
              </a:endParaRPr>
            </a:p>
          </p:txBody>
        </p:sp>
        <p:sp>
          <p:nvSpPr>
            <p:cNvPr id="72" name="任意多边形 5128"/>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73" name="任意多边形 5129"/>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ppt_y</p:attrName>
                                        </p:attrNameLst>
                                      </p:cBhvr>
                                      <p:tavLst>
                                        <p:tav tm="0">
                                          <p:val>
                                            <p:strVal val="#ppt_y+#ppt_h*1.125000"/>
                                          </p:val>
                                        </p:tav>
                                        <p:tav tm="100000">
                                          <p:val>
                                            <p:strVal val="#ppt_y"/>
                                          </p:val>
                                        </p:tav>
                                      </p:tavLst>
                                    </p:anim>
                                    <p:animEffect transition="in" filter="wipe(up)">
                                      <p:cBhvr>
                                        <p:cTn id="8" dur="500"/>
                                        <p:tgtEl>
                                          <p:spTgt spid="19"/>
                                        </p:tgtEl>
                                      </p:cBhvr>
                                    </p:animEffect>
                                  </p:childTnLst>
                                </p:cTn>
                              </p:par>
                              <p:par>
                                <p:cTn id="9" presetID="12" presetClass="entr" presetSubtype="4" fill="hold" nodeType="withEffect">
                                  <p:stCondLst>
                                    <p:cond delay="0"/>
                                  </p:stCondLst>
                                  <p:childTnLst>
                                    <p:set>
                                      <p:cBhvr>
                                        <p:cTn id="10" dur="1" fill="hold">
                                          <p:stCondLst>
                                            <p:cond delay="0"/>
                                          </p:stCondLst>
                                        </p:cTn>
                                        <p:tgtEl>
                                          <p:spTgt spid="17433"/>
                                        </p:tgtEl>
                                        <p:attrNameLst>
                                          <p:attrName>style.visibility</p:attrName>
                                        </p:attrNameLst>
                                      </p:cBhvr>
                                      <p:to>
                                        <p:strVal val="visible"/>
                                      </p:to>
                                    </p:set>
                                    <p:anim calcmode="lin" valueType="num">
                                      <p:cBhvr additive="base">
                                        <p:cTn id="11" dur="500"/>
                                        <p:tgtEl>
                                          <p:spTgt spid="17433"/>
                                        </p:tgtEl>
                                        <p:attrNameLst>
                                          <p:attrName>ppt_y</p:attrName>
                                        </p:attrNameLst>
                                      </p:cBhvr>
                                      <p:tavLst>
                                        <p:tav tm="0">
                                          <p:val>
                                            <p:strVal val="#ppt_y+#ppt_h*1.125000"/>
                                          </p:val>
                                        </p:tav>
                                        <p:tav tm="100000">
                                          <p:val>
                                            <p:strVal val="#ppt_y"/>
                                          </p:val>
                                        </p:tav>
                                      </p:tavLst>
                                    </p:anim>
                                    <p:animEffect transition="in" filter="wipe(up)">
                                      <p:cBhvr>
                                        <p:cTn id="12" dur="500"/>
                                        <p:tgtEl>
                                          <p:spTgt spid="17433"/>
                                        </p:tgtEl>
                                      </p:cBhvr>
                                    </p:animEffect>
                                  </p:childTnLst>
                                </p:cTn>
                              </p:par>
                              <p:par>
                                <p:cTn id="13" presetID="12" presetClass="entr" presetSubtype="4" fill="hold" nodeType="withEffect">
                                  <p:stCondLst>
                                    <p:cond delay="0"/>
                                  </p:stCondLst>
                                  <p:childTnLst>
                                    <p:set>
                                      <p:cBhvr>
                                        <p:cTn id="14" dur="1" fill="hold">
                                          <p:stCondLst>
                                            <p:cond delay="0"/>
                                          </p:stCondLst>
                                        </p:cTn>
                                        <p:tgtEl>
                                          <p:spTgt spid="17442"/>
                                        </p:tgtEl>
                                        <p:attrNameLst>
                                          <p:attrName>style.visibility</p:attrName>
                                        </p:attrNameLst>
                                      </p:cBhvr>
                                      <p:to>
                                        <p:strVal val="visible"/>
                                      </p:to>
                                    </p:set>
                                    <p:anim calcmode="lin" valueType="num">
                                      <p:cBhvr additive="base">
                                        <p:cTn id="15" dur="500"/>
                                        <p:tgtEl>
                                          <p:spTgt spid="17442"/>
                                        </p:tgtEl>
                                        <p:attrNameLst>
                                          <p:attrName>ppt_y</p:attrName>
                                        </p:attrNameLst>
                                      </p:cBhvr>
                                      <p:tavLst>
                                        <p:tav tm="0">
                                          <p:val>
                                            <p:strVal val="#ppt_y+#ppt_h*1.125000"/>
                                          </p:val>
                                        </p:tav>
                                        <p:tav tm="100000">
                                          <p:val>
                                            <p:strVal val="#ppt_y"/>
                                          </p:val>
                                        </p:tav>
                                      </p:tavLst>
                                    </p:anim>
                                    <p:animEffect transition="in" filter="wipe(up)">
                                      <p:cBhvr>
                                        <p:cTn id="16" dur="500"/>
                                        <p:tgtEl>
                                          <p:spTgt spid="17442"/>
                                        </p:tgtEl>
                                      </p:cBhvr>
                                    </p:animEffect>
                                  </p:childTnLst>
                                </p:cTn>
                              </p:par>
                              <p:par>
                                <p:cTn id="17" presetID="1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ppt_y</p:attrName>
                                        </p:attrNameLst>
                                      </p:cBhvr>
                                      <p:tavLst>
                                        <p:tav tm="0">
                                          <p:val>
                                            <p:strVal val="#ppt_y+#ppt_h*1.125000"/>
                                          </p:val>
                                        </p:tav>
                                        <p:tav tm="100000">
                                          <p:val>
                                            <p:strVal val="#ppt_y"/>
                                          </p:val>
                                        </p:tav>
                                      </p:tavLst>
                                    </p:anim>
                                    <p:animEffect transition="in" filter="wipe(up)">
                                      <p:cBhvr>
                                        <p:cTn id="20" dur="500"/>
                                        <p:tgtEl>
                                          <p:spTgt spid="4"/>
                                        </p:tgtEl>
                                      </p:cBhvr>
                                    </p:animEffect>
                                  </p:childTnLst>
                                </p:cTn>
                              </p:par>
                              <p:par>
                                <p:cTn id="21" presetID="12" presetClass="entr" presetSubtype="4" fill="hold" nodeType="withEffect">
                                  <p:stCondLst>
                                    <p:cond delay="0"/>
                                  </p:stCondLst>
                                  <p:childTnLst>
                                    <p:set>
                                      <p:cBhvr>
                                        <p:cTn id="22" dur="1" fill="hold">
                                          <p:stCondLst>
                                            <p:cond delay="0"/>
                                          </p:stCondLst>
                                        </p:cTn>
                                        <p:tgtEl>
                                          <p:spTgt spid="17412"/>
                                        </p:tgtEl>
                                        <p:attrNameLst>
                                          <p:attrName>style.visibility</p:attrName>
                                        </p:attrNameLst>
                                      </p:cBhvr>
                                      <p:to>
                                        <p:strVal val="visible"/>
                                      </p:to>
                                    </p:set>
                                    <p:anim calcmode="lin" valueType="num">
                                      <p:cBhvr additive="base">
                                        <p:cTn id="23" dur="500"/>
                                        <p:tgtEl>
                                          <p:spTgt spid="17412"/>
                                        </p:tgtEl>
                                        <p:attrNameLst>
                                          <p:attrName>ppt_y</p:attrName>
                                        </p:attrNameLst>
                                      </p:cBhvr>
                                      <p:tavLst>
                                        <p:tav tm="0">
                                          <p:val>
                                            <p:strVal val="#ppt_y+#ppt_h*1.125000"/>
                                          </p:val>
                                        </p:tav>
                                        <p:tav tm="100000">
                                          <p:val>
                                            <p:strVal val="#ppt_y"/>
                                          </p:val>
                                        </p:tav>
                                      </p:tavLst>
                                    </p:anim>
                                    <p:animEffect transition="in" filter="wipe(up)">
                                      <p:cBhvr>
                                        <p:cTn id="24" dur="500"/>
                                        <p:tgtEl>
                                          <p:spTgt spid="17412"/>
                                        </p:tgtEl>
                                      </p:cBhvr>
                                    </p:animEffect>
                                  </p:childTnLst>
                                </p:cTn>
                              </p:par>
                              <p:par>
                                <p:cTn id="25" presetID="12" presetClass="entr" presetSubtype="4" fill="hold" nodeType="withEffect">
                                  <p:stCondLst>
                                    <p:cond delay="0"/>
                                  </p:stCondLst>
                                  <p:childTnLst>
                                    <p:set>
                                      <p:cBhvr>
                                        <p:cTn id="26" dur="1" fill="hold">
                                          <p:stCondLst>
                                            <p:cond delay="0"/>
                                          </p:stCondLst>
                                        </p:cTn>
                                        <p:tgtEl>
                                          <p:spTgt spid="17419"/>
                                        </p:tgtEl>
                                        <p:attrNameLst>
                                          <p:attrName>style.visibility</p:attrName>
                                        </p:attrNameLst>
                                      </p:cBhvr>
                                      <p:to>
                                        <p:strVal val="visible"/>
                                      </p:to>
                                    </p:set>
                                    <p:anim calcmode="lin" valueType="num">
                                      <p:cBhvr additive="base">
                                        <p:cTn id="27" dur="500"/>
                                        <p:tgtEl>
                                          <p:spTgt spid="17419"/>
                                        </p:tgtEl>
                                        <p:attrNameLst>
                                          <p:attrName>ppt_y</p:attrName>
                                        </p:attrNameLst>
                                      </p:cBhvr>
                                      <p:tavLst>
                                        <p:tav tm="0">
                                          <p:val>
                                            <p:strVal val="#ppt_y+#ppt_h*1.125000"/>
                                          </p:val>
                                        </p:tav>
                                        <p:tav tm="100000">
                                          <p:val>
                                            <p:strVal val="#ppt_y"/>
                                          </p:val>
                                        </p:tav>
                                      </p:tavLst>
                                    </p:anim>
                                    <p:animEffect transition="in" filter="wipe(up)">
                                      <p:cBhvr>
                                        <p:cTn id="28" dur="500"/>
                                        <p:tgtEl>
                                          <p:spTgt spid="17419"/>
                                        </p:tgtEl>
                                      </p:cBhvr>
                                    </p:animEffect>
                                  </p:childTnLst>
                                </p:cTn>
                              </p:par>
                              <p:par>
                                <p:cTn id="29" presetID="12" presetClass="entr" presetSubtype="4" fill="hold" nodeType="withEffect">
                                  <p:stCondLst>
                                    <p:cond delay="0"/>
                                  </p:stCondLst>
                                  <p:childTnLst>
                                    <p:set>
                                      <p:cBhvr>
                                        <p:cTn id="30" dur="1" fill="hold">
                                          <p:stCondLst>
                                            <p:cond delay="0"/>
                                          </p:stCondLst>
                                        </p:cTn>
                                        <p:tgtEl>
                                          <p:spTgt spid="17426"/>
                                        </p:tgtEl>
                                        <p:attrNameLst>
                                          <p:attrName>style.visibility</p:attrName>
                                        </p:attrNameLst>
                                      </p:cBhvr>
                                      <p:to>
                                        <p:strVal val="visible"/>
                                      </p:to>
                                    </p:set>
                                    <p:anim calcmode="lin" valueType="num">
                                      <p:cBhvr additive="base">
                                        <p:cTn id="31" dur="500"/>
                                        <p:tgtEl>
                                          <p:spTgt spid="17426"/>
                                        </p:tgtEl>
                                        <p:attrNameLst>
                                          <p:attrName>ppt_y</p:attrName>
                                        </p:attrNameLst>
                                      </p:cBhvr>
                                      <p:tavLst>
                                        <p:tav tm="0">
                                          <p:val>
                                            <p:strVal val="#ppt_y+#ppt_h*1.125000"/>
                                          </p:val>
                                        </p:tav>
                                        <p:tav tm="100000">
                                          <p:val>
                                            <p:strVal val="#ppt_y"/>
                                          </p:val>
                                        </p:tav>
                                      </p:tavLst>
                                    </p:anim>
                                    <p:animEffect transition="in" filter="wipe(up)">
                                      <p:cBhvr>
                                        <p:cTn id="32" dur="500"/>
                                        <p:tgtEl>
                                          <p:spTgt spid="17426"/>
                                        </p:tgtEl>
                                      </p:cBhvr>
                                    </p:animEffect>
                                  </p:childTnLst>
                                </p:cTn>
                              </p:par>
                              <p:par>
                                <p:cTn id="33" presetID="1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ppt_y</p:attrName>
                                        </p:attrNameLst>
                                      </p:cBhvr>
                                      <p:tavLst>
                                        <p:tav tm="0">
                                          <p:val>
                                            <p:strVal val="#ppt_y+#ppt_h*1.125000"/>
                                          </p:val>
                                        </p:tav>
                                        <p:tav tm="100000">
                                          <p:val>
                                            <p:strVal val="#ppt_y"/>
                                          </p:val>
                                        </p:tav>
                                      </p:tavLst>
                                    </p:anim>
                                    <p:animEffect transition="in" filter="wipe(up)">
                                      <p:cBhvr>
                                        <p:cTn id="36" dur="500"/>
                                        <p:tgtEl>
                                          <p:spTgt spid="11"/>
                                        </p:tgtEl>
                                      </p:cBhvr>
                                    </p:animEffect>
                                  </p:childTnLst>
                                </p:cTn>
                              </p:par>
                              <p:par>
                                <p:cTn id="37" presetID="12" presetClass="entr" presetSubtype="4"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p:tgtEl>
                                          <p:spTgt spid="27"/>
                                        </p:tgtEl>
                                        <p:attrNameLst>
                                          <p:attrName>ppt_y</p:attrName>
                                        </p:attrNameLst>
                                      </p:cBhvr>
                                      <p:tavLst>
                                        <p:tav tm="0">
                                          <p:val>
                                            <p:strVal val="#ppt_y+#ppt_h*1.125000"/>
                                          </p:val>
                                        </p:tav>
                                        <p:tav tm="100000">
                                          <p:val>
                                            <p:strVal val="#ppt_y"/>
                                          </p:val>
                                        </p:tav>
                                      </p:tavLst>
                                    </p:anim>
                                    <p:animEffect transition="in" filter="wipe(up)">
                                      <p:cBhvr>
                                        <p:cTn id="40" dur="500"/>
                                        <p:tgtEl>
                                          <p:spTgt spid="27"/>
                                        </p:tgtEl>
                                      </p:cBhvr>
                                    </p:animEffect>
                                  </p:childTnLst>
                                </p:cTn>
                              </p:par>
                              <p:par>
                                <p:cTn id="41" presetID="12" presetClass="entr" presetSubtype="4"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additive="base">
                                        <p:cTn id="43" dur="500"/>
                                        <p:tgtEl>
                                          <p:spTgt spid="60"/>
                                        </p:tgtEl>
                                        <p:attrNameLst>
                                          <p:attrName>ppt_y</p:attrName>
                                        </p:attrNameLst>
                                      </p:cBhvr>
                                      <p:tavLst>
                                        <p:tav tm="0">
                                          <p:val>
                                            <p:strVal val="#ppt_y+#ppt_h*1.125000"/>
                                          </p:val>
                                        </p:tav>
                                        <p:tav tm="100000">
                                          <p:val>
                                            <p:strVal val="#ppt_y"/>
                                          </p:val>
                                        </p:tav>
                                      </p:tavLst>
                                    </p:anim>
                                    <p:animEffect transition="in" filter="wipe(up)">
                                      <p:cBhvr>
                                        <p:cTn id="44" dur="500"/>
                                        <p:tgtEl>
                                          <p:spTgt spid="60"/>
                                        </p:tgtEl>
                                      </p:cBhvr>
                                    </p:animEffect>
                                  </p:childTnLst>
                                </p:cTn>
                              </p:par>
                              <p:par>
                                <p:cTn id="45" presetID="12" presetClass="entr" presetSubtype="4" fill="hold" nodeType="with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additive="base">
                                        <p:cTn id="47" dur="500"/>
                                        <p:tgtEl>
                                          <p:spTgt spid="67"/>
                                        </p:tgtEl>
                                        <p:attrNameLst>
                                          <p:attrName>ppt_y</p:attrName>
                                        </p:attrNameLst>
                                      </p:cBhvr>
                                      <p:tavLst>
                                        <p:tav tm="0">
                                          <p:val>
                                            <p:strVal val="#ppt_y+#ppt_h*1.125000"/>
                                          </p:val>
                                        </p:tav>
                                        <p:tav tm="100000">
                                          <p:val>
                                            <p:strVal val="#ppt_y"/>
                                          </p:val>
                                        </p:tav>
                                      </p:tavLst>
                                    </p:anim>
                                    <p:animEffect transition="in" filter="wipe(up)">
                                      <p:cBhvr>
                                        <p:cTn id="4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内容占位符 2"/>
          <p:cNvSpPr>
            <a:spLocks noGrp="1"/>
          </p:cNvSpPr>
          <p:nvPr>
            <p:ph idx="1"/>
          </p:nvPr>
        </p:nvSpPr>
        <p:spPr>
          <a:xfrm>
            <a:off x="1552575" y="2287905"/>
            <a:ext cx="8952865" cy="1630045"/>
          </a:xfrm>
          <a:ln w="9525">
            <a:noFill/>
            <a:miter/>
          </a:ln>
        </p:spPr>
        <p:txBody>
          <a:bodyPr wrap="square" lIns="91440" tIns="45720" rIns="91440" bIns="45720" anchor="t"/>
          <a:lstStyle/>
          <a:p>
            <a:pPr marL="0">
              <a:lnSpc>
                <a:spcPct val="180000"/>
              </a:lnSpc>
              <a:buNone/>
            </a:pPr>
            <a:r>
              <a:rPr lang="en-US" altLang="zh-CN" sz="1600" kern="1200" dirty="0">
                <a:solidFill>
                  <a:srgbClr val="000000"/>
                </a:solidFill>
                <a:latin typeface="华文中宋" charset="0"/>
                <a:ea typeface="华文中宋" charset="0"/>
                <a:cs typeface="+mn-cs"/>
                <a:sym typeface="Arial" charset="0"/>
              </a:rPr>
              <a:t>   </a:t>
            </a:r>
            <a:r>
              <a:rPr sz="1600" b="1" kern="1200" dirty="0">
                <a:solidFill>
                  <a:srgbClr val="000000"/>
                </a:solidFill>
                <a:latin typeface="华文中宋" charset="0"/>
                <a:ea typeface="华文中宋" charset="0"/>
                <a:cs typeface="+mn-cs"/>
                <a:sym typeface="Arial" charset="0"/>
              </a:rPr>
              <a:t>   </a:t>
            </a:r>
            <a:r>
              <a:rPr lang="zh-CN" altLang="en-US" sz="1600" b="1" kern="1200" dirty="0">
                <a:solidFill>
                  <a:srgbClr val="000000"/>
                </a:solidFill>
                <a:latin typeface="华文中宋" charset="0"/>
                <a:ea typeface="华文中宋" charset="0"/>
                <a:cs typeface="+mn-cs"/>
                <a:sym typeface="Arial" charset="0"/>
              </a:rPr>
              <a:t>油用牡丹基地6000亩，</a:t>
            </a:r>
            <a:r>
              <a:rPr lang="zh-CN" altLang="en-US" sz="1600" b="1" kern="1200" dirty="0" smtClean="0">
                <a:solidFill>
                  <a:srgbClr val="000000"/>
                </a:solidFill>
                <a:latin typeface="华文中宋" charset="0"/>
                <a:ea typeface="华文中宋" charset="0"/>
                <a:cs typeface="+mn-cs"/>
                <a:sym typeface="Arial" charset="0"/>
              </a:rPr>
              <a:t>其中育苗</a:t>
            </a:r>
            <a:r>
              <a:rPr lang="zh-CN" altLang="en-US" sz="1600" b="1" kern="1200" dirty="0">
                <a:solidFill>
                  <a:srgbClr val="000000"/>
                </a:solidFill>
                <a:latin typeface="华文中宋" charset="0"/>
                <a:ea typeface="华文中宋" charset="0"/>
                <a:cs typeface="+mn-cs"/>
                <a:sym typeface="Arial" charset="0"/>
              </a:rPr>
              <a:t>1000亩</a:t>
            </a:r>
            <a:r>
              <a:rPr lang="zh-CN" altLang="en-US" sz="1600" b="1" kern="1200" dirty="0" smtClean="0">
                <a:solidFill>
                  <a:srgbClr val="000000"/>
                </a:solidFill>
                <a:latin typeface="华文中宋" charset="0"/>
                <a:ea typeface="华文中宋" charset="0"/>
                <a:cs typeface="+mn-cs"/>
                <a:sym typeface="Arial" charset="0"/>
              </a:rPr>
              <a:t>，</a:t>
            </a:r>
            <a:r>
              <a:rPr lang="zh-CN" altLang="en-US" sz="1600" b="1" dirty="0" smtClean="0">
                <a:solidFill>
                  <a:srgbClr val="000000"/>
                </a:solidFill>
                <a:latin typeface="华文中宋" charset="0"/>
                <a:ea typeface="华文中宋" charset="0"/>
                <a:sym typeface="Arial" charset="0"/>
              </a:rPr>
              <a:t>是全省乃至全国单体</a:t>
            </a:r>
            <a:r>
              <a:rPr lang="zh-CN" altLang="en-US" sz="1600" b="1" dirty="0">
                <a:solidFill>
                  <a:srgbClr val="000000"/>
                </a:solidFill>
                <a:latin typeface="华文中宋" charset="0"/>
                <a:ea typeface="华文中宋" charset="0"/>
                <a:sym typeface="Arial" charset="0"/>
              </a:rPr>
              <a:t>最大的油用牡丹</a:t>
            </a:r>
            <a:r>
              <a:rPr lang="zh-CN" altLang="en-US" sz="1600" b="1" dirty="0" smtClean="0">
                <a:solidFill>
                  <a:srgbClr val="000000"/>
                </a:solidFill>
                <a:latin typeface="华文中宋" charset="0"/>
                <a:ea typeface="华文中宋" charset="0"/>
                <a:sym typeface="Arial" charset="0"/>
              </a:rPr>
              <a:t>基地，明年可以销售部分</a:t>
            </a:r>
            <a:r>
              <a:rPr lang="zh-CN" altLang="en-US" sz="1600" b="1" smtClean="0">
                <a:solidFill>
                  <a:srgbClr val="000000"/>
                </a:solidFill>
                <a:latin typeface="华文中宋" charset="0"/>
                <a:ea typeface="华文中宋" charset="0"/>
                <a:sym typeface="Arial" charset="0"/>
              </a:rPr>
              <a:t>牡丹二、三年</a:t>
            </a:r>
            <a:r>
              <a:rPr lang="zh-CN" altLang="en-US" sz="1600" b="1" dirty="0" smtClean="0">
                <a:solidFill>
                  <a:srgbClr val="000000"/>
                </a:solidFill>
                <a:latin typeface="华文中宋" charset="0"/>
                <a:ea typeface="华文中宋" charset="0"/>
                <a:sym typeface="Arial" charset="0"/>
              </a:rPr>
              <a:t>苗，</a:t>
            </a:r>
            <a:r>
              <a:rPr lang="en-US" altLang="zh-CN" sz="1600" b="1" dirty="0" smtClean="0">
                <a:solidFill>
                  <a:srgbClr val="000000"/>
                </a:solidFill>
                <a:latin typeface="华文中宋" charset="0"/>
                <a:ea typeface="华文中宋" charset="0"/>
                <a:sym typeface="Arial" charset="0"/>
              </a:rPr>
              <a:t>2017</a:t>
            </a:r>
            <a:r>
              <a:rPr lang="zh-CN" altLang="en-US" sz="1600" b="1" dirty="0" smtClean="0">
                <a:solidFill>
                  <a:srgbClr val="000000"/>
                </a:solidFill>
                <a:latin typeface="华文中宋" charset="0"/>
                <a:ea typeface="华文中宋" charset="0"/>
                <a:sym typeface="Arial" charset="0"/>
              </a:rPr>
              <a:t>年可以产生效益</a:t>
            </a:r>
            <a:r>
              <a:rPr lang="zh-CN" altLang="en-US" sz="1600" b="1" kern="1200" dirty="0" smtClean="0">
                <a:solidFill>
                  <a:srgbClr val="000000"/>
                </a:solidFill>
                <a:latin typeface="华文中宋" charset="0"/>
                <a:ea typeface="华文中宋" charset="0"/>
                <a:cs typeface="+mn-cs"/>
                <a:sym typeface="Arial" charset="0"/>
              </a:rPr>
              <a:t>。</a:t>
            </a:r>
          </a:p>
        </p:txBody>
      </p:sp>
      <p:grpSp>
        <p:nvGrpSpPr>
          <p:cNvPr id="18436" name="组合 5123"/>
          <p:cNvGrpSpPr/>
          <p:nvPr/>
        </p:nvGrpSpPr>
        <p:grpSpPr>
          <a:xfrm>
            <a:off x="1742440" y="1627505"/>
            <a:ext cx="8094345" cy="671195"/>
            <a:chOff x="0" y="0"/>
            <a:chExt cx="4354" cy="688"/>
          </a:xfrm>
        </p:grpSpPr>
        <p:sp>
          <p:nvSpPr>
            <p:cNvPr id="12292" name="矩形 5124"/>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2293" name="矩形 5125"/>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2294" name="矩形 5126"/>
            <p:cNvSpPr/>
            <p:nvPr/>
          </p:nvSpPr>
          <p:spPr>
            <a:xfrm>
              <a:off x="259" y="14"/>
              <a:ext cx="1361" cy="297"/>
            </a:xfrm>
            <a:prstGeom prst="rect">
              <a:avLst/>
            </a:prstGeom>
          </p:spPr>
          <p:txBody>
            <a:bodyPr wrap="none" fromWordArt="1">
              <a:prstTxWarp prst="textPlain">
                <a:avLst>
                  <a:gd name="adj" fmla="val 50000"/>
                </a:avLst>
              </a:prstTxWarp>
              <a:normAutofit fontScale="65000" lnSpcReduction="20000"/>
            </a:bodyPr>
            <a:lstStyle/>
            <a:p>
              <a:pPr algn="ctr"/>
              <a:r>
                <a:rPr lang="zh-CN" altLang="en-US" sz="2400">
                  <a:ln w="9525" cap="flat" cmpd="sng">
                    <a:solidFill>
                      <a:schemeClr val="bg1"/>
                    </a:solidFill>
                    <a:prstDash val="solid"/>
                    <a:miter/>
                    <a:headEnd type="none" w="med" len="med"/>
                    <a:tailEnd type="none" w="med" len="med"/>
                  </a:ln>
                  <a:solidFill>
                    <a:schemeClr val="bg1"/>
                  </a:solidFill>
                  <a:latin typeface="黑体" charset="0"/>
                  <a:ea typeface="黑体" charset="0"/>
                </a:rPr>
                <a:t>6000亩</a:t>
              </a:r>
            </a:p>
          </p:txBody>
        </p:sp>
        <p:sp>
          <p:nvSpPr>
            <p:cNvPr id="12295" name="矩形 5127"/>
            <p:cNvSpPr/>
            <p:nvPr/>
          </p:nvSpPr>
          <p:spPr>
            <a:xfrm>
              <a:off x="1678" y="54"/>
              <a:ext cx="2676" cy="408"/>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Arial" charset="0"/>
                  <a:ea typeface="华文细黑" pitchFamily="2" charset="-122"/>
                  <a:sym typeface="Arial" charset="0"/>
                </a:rPr>
                <a:t>油用牡丹基地</a:t>
              </a:r>
            </a:p>
          </p:txBody>
        </p:sp>
        <p:sp>
          <p:nvSpPr>
            <p:cNvPr id="12296" name="任意多边形 5128"/>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2297" name="任意多边形 5129"/>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pic>
        <p:nvPicPr>
          <p:cNvPr id="18443" name="图片 4" descr="u=3162430868,3600635338&amp;fm=21&amp;gp=0"/>
          <p:cNvPicPr>
            <a:picLocks noChangeAspect="1"/>
          </p:cNvPicPr>
          <p:nvPr/>
        </p:nvPicPr>
        <p:blipFill>
          <a:blip r:embed="rId1" cstate="print"/>
          <a:srcRect/>
          <a:stretch>
            <a:fillRect/>
          </a:stretch>
        </p:blipFill>
        <p:spPr>
          <a:xfrm>
            <a:off x="6187440" y="3714115"/>
            <a:ext cx="3463925" cy="2289175"/>
          </a:xfrm>
          <a:prstGeom prst="rect">
            <a:avLst/>
          </a:prstGeom>
          <a:noFill/>
          <a:ln w="9525">
            <a:noFill/>
            <a:miter/>
          </a:ln>
        </p:spPr>
      </p:pic>
      <p:pic>
        <p:nvPicPr>
          <p:cNvPr id="18444" name="图片 3" descr="2014071128NDDVJ2Z2"/>
          <p:cNvPicPr>
            <a:picLocks noChangeAspect="1"/>
          </p:cNvPicPr>
          <p:nvPr/>
        </p:nvPicPr>
        <p:blipFill>
          <a:blip r:embed="rId2" cstate="print"/>
          <a:srcRect/>
          <a:stretch>
            <a:fillRect/>
          </a:stretch>
        </p:blipFill>
        <p:spPr>
          <a:xfrm>
            <a:off x="2299653" y="3690303"/>
            <a:ext cx="3525837" cy="2336800"/>
          </a:xfrm>
          <a:prstGeom prst="rect">
            <a:avLst/>
          </a:prstGeom>
          <a:noFill/>
          <a:ln w="9525">
            <a:noFill/>
            <a:miter/>
          </a:ln>
        </p:spPr>
      </p:pic>
      <p:grpSp>
        <p:nvGrpSpPr>
          <p:cNvPr id="27" name="组合 5127"/>
          <p:cNvGrpSpPr/>
          <p:nvPr/>
        </p:nvGrpSpPr>
        <p:grpSpPr>
          <a:xfrm>
            <a:off x="1471759" y="728981"/>
            <a:ext cx="5327821" cy="685800"/>
            <a:chOff x="-80" y="-7"/>
            <a:chExt cx="3482" cy="432"/>
          </a:xfrm>
        </p:grpSpPr>
        <p:sp>
          <p:nvSpPr>
            <p:cNvPr id="28" name="圆角矩形 5128"/>
            <p:cNvSpPr/>
            <p:nvPr/>
          </p:nvSpPr>
          <p:spPr>
            <a:xfrm>
              <a:off x="98" y="75"/>
              <a:ext cx="3304"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9" name="菱形 5129"/>
            <p:cNvSpPr/>
            <p:nvPr/>
          </p:nvSpPr>
          <p:spPr>
            <a:xfrm>
              <a:off x="-80" y="-7"/>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30"/>
            <p:cNvSpPr/>
            <p:nvPr/>
          </p:nvSpPr>
          <p:spPr>
            <a:xfrm>
              <a:off x="397" y="70"/>
              <a:ext cx="2519"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农业投资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p:tgtEl>
                                          <p:spTgt spid="1843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18435">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18436"/>
                                        </p:tgtEl>
                                        <p:attrNameLst>
                                          <p:attrName>style.visibility</p:attrName>
                                        </p:attrNameLst>
                                      </p:cBhvr>
                                      <p:to>
                                        <p:strVal val="visible"/>
                                      </p:to>
                                    </p:set>
                                    <p:anim calcmode="lin" valueType="num">
                                      <p:cBhvr additive="base">
                                        <p:cTn id="11" dur="500"/>
                                        <p:tgtEl>
                                          <p:spTgt spid="18436"/>
                                        </p:tgtEl>
                                        <p:attrNameLst>
                                          <p:attrName>ppt_y</p:attrName>
                                        </p:attrNameLst>
                                      </p:cBhvr>
                                      <p:tavLst>
                                        <p:tav tm="0">
                                          <p:val>
                                            <p:strVal val="#ppt_y+#ppt_h*1.125000"/>
                                          </p:val>
                                        </p:tav>
                                        <p:tav tm="100000">
                                          <p:val>
                                            <p:strVal val="#ppt_y"/>
                                          </p:val>
                                        </p:tav>
                                      </p:tavLst>
                                    </p:anim>
                                    <p:animEffect transition="in" filter="wipe(up)">
                                      <p:cBhvr>
                                        <p:cTn id="12" dur="500"/>
                                        <p:tgtEl>
                                          <p:spTgt spid="18436"/>
                                        </p:tgtEl>
                                      </p:cBhvr>
                                    </p:animEffect>
                                  </p:childTnLst>
                                </p:cTn>
                              </p:par>
                              <p:par>
                                <p:cTn id="13" presetID="12" presetClass="entr" presetSubtype="4" fill="hold" nodeType="withEffect">
                                  <p:stCondLst>
                                    <p:cond delay="0"/>
                                  </p:stCondLst>
                                  <p:childTnLst>
                                    <p:set>
                                      <p:cBhvr>
                                        <p:cTn id="14" dur="1" fill="hold">
                                          <p:stCondLst>
                                            <p:cond delay="0"/>
                                          </p:stCondLst>
                                        </p:cTn>
                                        <p:tgtEl>
                                          <p:spTgt spid="18443"/>
                                        </p:tgtEl>
                                        <p:attrNameLst>
                                          <p:attrName>style.visibility</p:attrName>
                                        </p:attrNameLst>
                                      </p:cBhvr>
                                      <p:to>
                                        <p:strVal val="visible"/>
                                      </p:to>
                                    </p:set>
                                    <p:anim calcmode="lin" valueType="num">
                                      <p:cBhvr additive="base">
                                        <p:cTn id="15" dur="500"/>
                                        <p:tgtEl>
                                          <p:spTgt spid="18443"/>
                                        </p:tgtEl>
                                        <p:attrNameLst>
                                          <p:attrName>ppt_y</p:attrName>
                                        </p:attrNameLst>
                                      </p:cBhvr>
                                      <p:tavLst>
                                        <p:tav tm="0">
                                          <p:val>
                                            <p:strVal val="#ppt_y+#ppt_h*1.125000"/>
                                          </p:val>
                                        </p:tav>
                                        <p:tav tm="100000">
                                          <p:val>
                                            <p:strVal val="#ppt_y"/>
                                          </p:val>
                                        </p:tav>
                                      </p:tavLst>
                                    </p:anim>
                                    <p:animEffect transition="in" filter="wipe(up)">
                                      <p:cBhvr>
                                        <p:cTn id="16" dur="500"/>
                                        <p:tgtEl>
                                          <p:spTgt spid="18443"/>
                                        </p:tgtEl>
                                      </p:cBhvr>
                                    </p:animEffect>
                                  </p:childTnLst>
                                </p:cTn>
                              </p:par>
                              <p:par>
                                <p:cTn id="17" presetID="12" presetClass="entr" presetSubtype="4" fill="hold" nodeType="withEffect">
                                  <p:stCondLst>
                                    <p:cond delay="0"/>
                                  </p:stCondLst>
                                  <p:childTnLst>
                                    <p:set>
                                      <p:cBhvr>
                                        <p:cTn id="18" dur="1" fill="hold">
                                          <p:stCondLst>
                                            <p:cond delay="0"/>
                                          </p:stCondLst>
                                        </p:cTn>
                                        <p:tgtEl>
                                          <p:spTgt spid="18444"/>
                                        </p:tgtEl>
                                        <p:attrNameLst>
                                          <p:attrName>style.visibility</p:attrName>
                                        </p:attrNameLst>
                                      </p:cBhvr>
                                      <p:to>
                                        <p:strVal val="visible"/>
                                      </p:to>
                                    </p:set>
                                    <p:anim calcmode="lin" valueType="num">
                                      <p:cBhvr additive="base">
                                        <p:cTn id="19" dur="500"/>
                                        <p:tgtEl>
                                          <p:spTgt spid="18444"/>
                                        </p:tgtEl>
                                        <p:attrNameLst>
                                          <p:attrName>ppt_y</p:attrName>
                                        </p:attrNameLst>
                                      </p:cBhvr>
                                      <p:tavLst>
                                        <p:tav tm="0">
                                          <p:val>
                                            <p:strVal val="#ppt_y+#ppt_h*1.125000"/>
                                          </p:val>
                                        </p:tav>
                                        <p:tav tm="100000">
                                          <p:val>
                                            <p:strVal val="#ppt_y"/>
                                          </p:val>
                                        </p:tav>
                                      </p:tavLst>
                                    </p:anim>
                                    <p:animEffect transition="in" filter="wipe(up)">
                                      <p:cBhvr>
                                        <p:cTn id="20" dur="500"/>
                                        <p:tgtEl>
                                          <p:spTgt spid="18444"/>
                                        </p:tgtEl>
                                      </p:cBhvr>
                                    </p:animEffect>
                                  </p:childTnLst>
                                </p:cTn>
                              </p:par>
                              <p:par>
                                <p:cTn id="21" presetID="12" presetClass="entr" presetSubtype="4"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p:tgtEl>
                                          <p:spTgt spid="27"/>
                                        </p:tgtEl>
                                        <p:attrNameLst>
                                          <p:attrName>ppt_y</p:attrName>
                                        </p:attrNameLst>
                                      </p:cBhvr>
                                      <p:tavLst>
                                        <p:tav tm="0">
                                          <p:val>
                                            <p:strVal val="#ppt_y+#ppt_h*1.125000"/>
                                          </p:val>
                                        </p:tav>
                                        <p:tav tm="100000">
                                          <p:val>
                                            <p:strVal val="#ppt_y"/>
                                          </p:val>
                                        </p:tav>
                                      </p:tavLst>
                                    </p:anim>
                                    <p:animEffect transition="in" filter="wipe(up)">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内容占位符 2"/>
          <p:cNvSpPr>
            <a:spLocks noGrp="1"/>
          </p:cNvSpPr>
          <p:nvPr>
            <p:ph idx="1"/>
          </p:nvPr>
        </p:nvSpPr>
        <p:spPr>
          <a:xfrm>
            <a:off x="1866265" y="2241550"/>
            <a:ext cx="8599170" cy="1249045"/>
          </a:xfrm>
          <a:ln w="9525">
            <a:noFill/>
            <a:miter/>
          </a:ln>
        </p:spPr>
        <p:txBody>
          <a:bodyPr wrap="square" lIns="91440" tIns="45720" rIns="91440" bIns="45720" anchor="t"/>
          <a:lstStyle/>
          <a:p>
            <a:pPr marL="0" algn="l" eaLnBrk="1" hangingPunct="1">
              <a:lnSpc>
                <a:spcPct val="190000"/>
              </a:lnSpc>
              <a:buNone/>
            </a:pPr>
            <a:r>
              <a:rPr lang="en-US" altLang="zh-CN" sz="1600" kern="1200" dirty="0">
                <a:solidFill>
                  <a:srgbClr val="000000"/>
                </a:solidFill>
                <a:latin typeface="华文中宋" charset="0"/>
                <a:ea typeface="华文中宋" charset="0"/>
                <a:cs typeface="+mn-cs"/>
                <a:sym typeface="Arial" charset="0"/>
              </a:rPr>
              <a:t>   </a:t>
            </a:r>
            <a:r>
              <a:rPr sz="1600" b="1" kern="1200" dirty="0">
                <a:solidFill>
                  <a:srgbClr val="000000"/>
                </a:solidFill>
                <a:latin typeface="华文中宋" charset="0"/>
                <a:ea typeface="华文中宋" charset="0"/>
                <a:cs typeface="+mn-cs"/>
                <a:sym typeface="Arial" charset="0"/>
              </a:rPr>
              <a:t> </a:t>
            </a:r>
            <a:r>
              <a:rPr lang="zh-CN" altLang="en-US" sz="1600" b="1" kern="1200" dirty="0">
                <a:solidFill>
                  <a:srgbClr val="000000"/>
                </a:solidFill>
                <a:latin typeface="华文中宋" charset="0"/>
                <a:ea typeface="华文中宋" charset="0"/>
                <a:cs typeface="+mn-cs"/>
                <a:sym typeface="Arial" charset="0"/>
              </a:rPr>
              <a:t> 楸树经济林繁育基地10000亩,是国内最大的楸树经济林繁育基地之一</a:t>
            </a:r>
            <a:r>
              <a:rPr lang="zh-CN" altLang="en-US" sz="1600" b="1" kern="1200" dirty="0" smtClean="0">
                <a:solidFill>
                  <a:srgbClr val="000000"/>
                </a:solidFill>
                <a:latin typeface="华文中宋" charset="0"/>
                <a:ea typeface="华文中宋" charset="0"/>
                <a:cs typeface="+mn-cs"/>
                <a:sym typeface="Arial" charset="0"/>
              </a:rPr>
              <a:t>，与河北省保定市人民政府签订了</a:t>
            </a:r>
            <a:r>
              <a:rPr lang="en-US" altLang="zh-CN" sz="1600" b="1" kern="1200" dirty="0" smtClean="0">
                <a:solidFill>
                  <a:srgbClr val="000000"/>
                </a:solidFill>
                <a:latin typeface="华文中宋" charset="0"/>
                <a:ea typeface="华文中宋" charset="0"/>
                <a:cs typeface="+mn-cs"/>
                <a:sym typeface="Arial" charset="0"/>
              </a:rPr>
              <a:t>20</a:t>
            </a:r>
            <a:r>
              <a:rPr lang="zh-CN" altLang="en-US" sz="1600" b="1" kern="1200" dirty="0" smtClean="0">
                <a:solidFill>
                  <a:srgbClr val="000000"/>
                </a:solidFill>
                <a:latin typeface="华文中宋" charset="0"/>
                <a:ea typeface="华文中宋" charset="0"/>
                <a:cs typeface="+mn-cs"/>
                <a:sym typeface="Arial" charset="0"/>
              </a:rPr>
              <a:t>万亩生态绿化合作协议。</a:t>
            </a:r>
          </a:p>
        </p:txBody>
      </p:sp>
      <p:grpSp>
        <p:nvGrpSpPr>
          <p:cNvPr id="19460" name="组合 5130"/>
          <p:cNvGrpSpPr/>
          <p:nvPr/>
        </p:nvGrpSpPr>
        <p:grpSpPr>
          <a:xfrm>
            <a:off x="1950720" y="1674495"/>
            <a:ext cx="7887970" cy="694690"/>
            <a:chOff x="0" y="0"/>
            <a:chExt cx="4354" cy="688"/>
          </a:xfrm>
        </p:grpSpPr>
        <p:sp>
          <p:nvSpPr>
            <p:cNvPr id="13316" name="矩形 5131"/>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3317" name="矩形 5132"/>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3318" name="矩形 5133"/>
            <p:cNvSpPr/>
            <p:nvPr/>
          </p:nvSpPr>
          <p:spPr>
            <a:xfrm>
              <a:off x="259" y="21"/>
              <a:ext cx="1361" cy="290"/>
            </a:xfrm>
            <a:prstGeom prst="rect">
              <a:avLst/>
            </a:prstGeom>
          </p:spPr>
          <p:txBody>
            <a:bodyPr wrap="none" fromWordArt="1">
              <a:prstTxWarp prst="textPlain">
                <a:avLst>
                  <a:gd name="adj" fmla="val 50000"/>
                </a:avLst>
              </a:prstTxWarp>
              <a:normAutofit fontScale="65000" lnSpcReduction="20000"/>
            </a:bodyPr>
            <a:lstStyle/>
            <a:p>
              <a:pPr algn="ctr"/>
              <a:r>
                <a:rPr lang="zh-CN" altLang="en-US" sz="2400">
                  <a:ln w="9525" cap="flat" cmpd="sng">
                    <a:solidFill>
                      <a:schemeClr val="bg1"/>
                    </a:solidFill>
                    <a:prstDash val="solid"/>
                    <a:miter/>
                    <a:headEnd type="none" w="med" len="med"/>
                    <a:tailEnd type="none" w="med" len="med"/>
                  </a:ln>
                  <a:solidFill>
                    <a:schemeClr val="bg1"/>
                  </a:solidFill>
                  <a:latin typeface="黑体" charset="0"/>
                  <a:ea typeface="黑体" charset="0"/>
                </a:rPr>
                <a:t>10000亩</a:t>
              </a:r>
            </a:p>
          </p:txBody>
        </p:sp>
        <p:sp>
          <p:nvSpPr>
            <p:cNvPr id="13319" name="矩形 5134"/>
            <p:cNvSpPr/>
            <p:nvPr/>
          </p:nvSpPr>
          <p:spPr>
            <a:xfrm>
              <a:off x="1678" y="54"/>
              <a:ext cx="2676" cy="408"/>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Arial" charset="0"/>
                  <a:ea typeface="华文细黑" pitchFamily="2" charset="-122"/>
                  <a:sym typeface="Arial" charset="0"/>
                </a:rPr>
                <a:t>楸树经济林繁育基地</a:t>
              </a:r>
            </a:p>
          </p:txBody>
        </p:sp>
        <p:sp>
          <p:nvSpPr>
            <p:cNvPr id="13320" name="任意多边形 5135"/>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3321" name="任意多边形 5136"/>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pic>
        <p:nvPicPr>
          <p:cNvPr id="19467" name="Picture 11" descr="b201411121757291672"/>
          <p:cNvPicPr>
            <a:picLocks noChangeAspect="1"/>
          </p:cNvPicPr>
          <p:nvPr/>
        </p:nvPicPr>
        <p:blipFill>
          <a:blip r:embed="rId1" cstate="print"/>
          <a:srcRect/>
          <a:stretch>
            <a:fillRect/>
          </a:stretch>
        </p:blipFill>
        <p:spPr>
          <a:xfrm>
            <a:off x="6222048" y="3765550"/>
            <a:ext cx="3517900" cy="2638425"/>
          </a:xfrm>
          <a:prstGeom prst="rect">
            <a:avLst/>
          </a:prstGeom>
          <a:noFill/>
          <a:ln w="9525">
            <a:noFill/>
            <a:miter/>
          </a:ln>
        </p:spPr>
      </p:pic>
      <p:pic>
        <p:nvPicPr>
          <p:cNvPr id="19468" name="Picture 12" descr="1723553281"/>
          <p:cNvPicPr>
            <a:picLocks noChangeAspect="1"/>
          </p:cNvPicPr>
          <p:nvPr/>
        </p:nvPicPr>
        <p:blipFill>
          <a:blip r:embed="rId2" cstate="print"/>
          <a:srcRect/>
          <a:stretch>
            <a:fillRect/>
          </a:stretch>
        </p:blipFill>
        <p:spPr>
          <a:xfrm>
            <a:off x="2262188" y="3765550"/>
            <a:ext cx="3794125" cy="2625725"/>
          </a:xfrm>
          <a:prstGeom prst="rect">
            <a:avLst/>
          </a:prstGeom>
          <a:noFill/>
          <a:ln w="9525">
            <a:noFill/>
            <a:miter/>
          </a:ln>
        </p:spPr>
      </p:pic>
      <p:grpSp>
        <p:nvGrpSpPr>
          <p:cNvPr id="27" name="组合 5127"/>
          <p:cNvGrpSpPr/>
          <p:nvPr/>
        </p:nvGrpSpPr>
        <p:grpSpPr>
          <a:xfrm>
            <a:off x="1471759" y="728981"/>
            <a:ext cx="5327821" cy="685800"/>
            <a:chOff x="-80" y="-7"/>
            <a:chExt cx="3482" cy="432"/>
          </a:xfrm>
        </p:grpSpPr>
        <p:sp>
          <p:nvSpPr>
            <p:cNvPr id="28" name="圆角矩形 5128"/>
            <p:cNvSpPr/>
            <p:nvPr/>
          </p:nvSpPr>
          <p:spPr>
            <a:xfrm>
              <a:off x="98" y="75"/>
              <a:ext cx="3304"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9" name="菱形 5129"/>
            <p:cNvSpPr/>
            <p:nvPr/>
          </p:nvSpPr>
          <p:spPr>
            <a:xfrm>
              <a:off x="-80" y="-7"/>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30"/>
            <p:cNvSpPr/>
            <p:nvPr/>
          </p:nvSpPr>
          <p:spPr>
            <a:xfrm>
              <a:off x="397" y="70"/>
              <a:ext cx="2519"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农业投资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p:tgtEl>
                                          <p:spTgt spid="19459">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19459">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19460"/>
                                        </p:tgtEl>
                                        <p:attrNameLst>
                                          <p:attrName>style.visibility</p:attrName>
                                        </p:attrNameLst>
                                      </p:cBhvr>
                                      <p:to>
                                        <p:strVal val="visible"/>
                                      </p:to>
                                    </p:set>
                                    <p:anim calcmode="lin" valueType="num">
                                      <p:cBhvr additive="base">
                                        <p:cTn id="11" dur="500"/>
                                        <p:tgtEl>
                                          <p:spTgt spid="19460"/>
                                        </p:tgtEl>
                                        <p:attrNameLst>
                                          <p:attrName>ppt_y</p:attrName>
                                        </p:attrNameLst>
                                      </p:cBhvr>
                                      <p:tavLst>
                                        <p:tav tm="0">
                                          <p:val>
                                            <p:strVal val="#ppt_y+#ppt_h*1.125000"/>
                                          </p:val>
                                        </p:tav>
                                        <p:tav tm="100000">
                                          <p:val>
                                            <p:strVal val="#ppt_y"/>
                                          </p:val>
                                        </p:tav>
                                      </p:tavLst>
                                    </p:anim>
                                    <p:animEffect transition="in" filter="wipe(up)">
                                      <p:cBhvr>
                                        <p:cTn id="12" dur="500"/>
                                        <p:tgtEl>
                                          <p:spTgt spid="19460"/>
                                        </p:tgtEl>
                                      </p:cBhvr>
                                    </p:animEffect>
                                  </p:childTnLst>
                                </p:cTn>
                              </p:par>
                              <p:par>
                                <p:cTn id="13" presetID="12" presetClass="entr" presetSubtype="4" fill="hold" nodeType="withEffect">
                                  <p:stCondLst>
                                    <p:cond delay="0"/>
                                  </p:stCondLst>
                                  <p:childTnLst>
                                    <p:set>
                                      <p:cBhvr>
                                        <p:cTn id="14" dur="1" fill="hold">
                                          <p:stCondLst>
                                            <p:cond delay="0"/>
                                          </p:stCondLst>
                                        </p:cTn>
                                        <p:tgtEl>
                                          <p:spTgt spid="19467"/>
                                        </p:tgtEl>
                                        <p:attrNameLst>
                                          <p:attrName>style.visibility</p:attrName>
                                        </p:attrNameLst>
                                      </p:cBhvr>
                                      <p:to>
                                        <p:strVal val="visible"/>
                                      </p:to>
                                    </p:set>
                                    <p:anim calcmode="lin" valueType="num">
                                      <p:cBhvr additive="base">
                                        <p:cTn id="15" dur="500"/>
                                        <p:tgtEl>
                                          <p:spTgt spid="19467"/>
                                        </p:tgtEl>
                                        <p:attrNameLst>
                                          <p:attrName>ppt_y</p:attrName>
                                        </p:attrNameLst>
                                      </p:cBhvr>
                                      <p:tavLst>
                                        <p:tav tm="0">
                                          <p:val>
                                            <p:strVal val="#ppt_y+#ppt_h*1.125000"/>
                                          </p:val>
                                        </p:tav>
                                        <p:tav tm="100000">
                                          <p:val>
                                            <p:strVal val="#ppt_y"/>
                                          </p:val>
                                        </p:tav>
                                      </p:tavLst>
                                    </p:anim>
                                    <p:animEffect transition="in" filter="wipe(up)">
                                      <p:cBhvr>
                                        <p:cTn id="16" dur="500"/>
                                        <p:tgtEl>
                                          <p:spTgt spid="19467"/>
                                        </p:tgtEl>
                                      </p:cBhvr>
                                    </p:animEffect>
                                  </p:childTnLst>
                                </p:cTn>
                              </p:par>
                              <p:par>
                                <p:cTn id="17" presetID="12" presetClass="entr" presetSubtype="4" fill="hold" nodeType="withEffect">
                                  <p:stCondLst>
                                    <p:cond delay="0"/>
                                  </p:stCondLst>
                                  <p:childTnLst>
                                    <p:set>
                                      <p:cBhvr>
                                        <p:cTn id="18" dur="1" fill="hold">
                                          <p:stCondLst>
                                            <p:cond delay="0"/>
                                          </p:stCondLst>
                                        </p:cTn>
                                        <p:tgtEl>
                                          <p:spTgt spid="19468"/>
                                        </p:tgtEl>
                                        <p:attrNameLst>
                                          <p:attrName>style.visibility</p:attrName>
                                        </p:attrNameLst>
                                      </p:cBhvr>
                                      <p:to>
                                        <p:strVal val="visible"/>
                                      </p:to>
                                    </p:set>
                                    <p:anim calcmode="lin" valueType="num">
                                      <p:cBhvr additive="base">
                                        <p:cTn id="19" dur="500"/>
                                        <p:tgtEl>
                                          <p:spTgt spid="19468"/>
                                        </p:tgtEl>
                                        <p:attrNameLst>
                                          <p:attrName>ppt_y</p:attrName>
                                        </p:attrNameLst>
                                      </p:cBhvr>
                                      <p:tavLst>
                                        <p:tav tm="0">
                                          <p:val>
                                            <p:strVal val="#ppt_y+#ppt_h*1.125000"/>
                                          </p:val>
                                        </p:tav>
                                        <p:tav tm="100000">
                                          <p:val>
                                            <p:strVal val="#ppt_y"/>
                                          </p:val>
                                        </p:tav>
                                      </p:tavLst>
                                    </p:anim>
                                    <p:animEffect transition="in" filter="wipe(up)">
                                      <p:cBhvr>
                                        <p:cTn id="20" dur="500"/>
                                        <p:tgtEl>
                                          <p:spTgt spid="19468"/>
                                        </p:tgtEl>
                                      </p:cBhvr>
                                    </p:animEffect>
                                  </p:childTnLst>
                                </p:cTn>
                              </p:par>
                              <p:par>
                                <p:cTn id="21" presetID="12" presetClass="entr" presetSubtype="4"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p:tgtEl>
                                          <p:spTgt spid="27"/>
                                        </p:tgtEl>
                                        <p:attrNameLst>
                                          <p:attrName>ppt_y</p:attrName>
                                        </p:attrNameLst>
                                      </p:cBhvr>
                                      <p:tavLst>
                                        <p:tav tm="0">
                                          <p:val>
                                            <p:strVal val="#ppt_y+#ppt_h*1.125000"/>
                                          </p:val>
                                        </p:tav>
                                        <p:tav tm="100000">
                                          <p:val>
                                            <p:strVal val="#ppt_y"/>
                                          </p:val>
                                        </p:tav>
                                      </p:tavLst>
                                    </p:anim>
                                    <p:animEffect transition="in" filter="wipe(up)">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3" name="组合 5137"/>
          <p:cNvGrpSpPr/>
          <p:nvPr/>
        </p:nvGrpSpPr>
        <p:grpSpPr>
          <a:xfrm>
            <a:off x="2171065" y="1741805"/>
            <a:ext cx="7983220" cy="816610"/>
            <a:chOff x="0" y="0"/>
            <a:chExt cx="4354" cy="688"/>
          </a:xfrm>
        </p:grpSpPr>
        <p:sp>
          <p:nvSpPr>
            <p:cNvPr id="14339" name="矩形 5138"/>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4340" name="矩形 5139"/>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4341" name="矩形 5140"/>
            <p:cNvSpPr/>
            <p:nvPr/>
          </p:nvSpPr>
          <p:spPr>
            <a:xfrm>
              <a:off x="259" y="0"/>
              <a:ext cx="1361" cy="311"/>
            </a:xfrm>
            <a:prstGeom prst="rect">
              <a:avLst/>
            </a:prstGeom>
          </p:spPr>
          <p:txBody>
            <a:bodyPr wrap="none" fromWordArt="1">
              <a:prstTxWarp prst="textPlain">
                <a:avLst>
                  <a:gd name="adj" fmla="val 50000"/>
                </a:avLst>
              </a:prstTxWarp>
              <a:normAutofit fontScale="92500" lnSpcReduction="20000"/>
            </a:bodyPr>
            <a:lstStyle/>
            <a:p>
              <a:pPr algn="ctr"/>
              <a:r>
                <a:rPr lang="zh-CN" altLang="en-US" sz="2400">
                  <a:ln w="9525" cap="flat" cmpd="sng">
                    <a:solidFill>
                      <a:schemeClr val="bg1"/>
                    </a:solidFill>
                    <a:prstDash val="solid"/>
                    <a:miter/>
                    <a:headEnd type="none" w="med" len="med"/>
                    <a:tailEnd type="none" w="med" len="med"/>
                  </a:ln>
                  <a:solidFill>
                    <a:schemeClr val="bg1"/>
                  </a:solidFill>
                  <a:latin typeface="黑体" charset="0"/>
                  <a:ea typeface="黑体" charset="0"/>
                </a:rPr>
                <a:t>4000亩</a:t>
              </a:r>
            </a:p>
          </p:txBody>
        </p:sp>
        <p:sp>
          <p:nvSpPr>
            <p:cNvPr id="14342" name="矩形 5141"/>
            <p:cNvSpPr/>
            <p:nvPr/>
          </p:nvSpPr>
          <p:spPr>
            <a:xfrm>
              <a:off x="1678" y="54"/>
              <a:ext cx="2676" cy="408"/>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Arial" charset="0"/>
                  <a:ea typeface="华文细黑" pitchFamily="2" charset="-122"/>
                  <a:sym typeface="Arial" charset="0"/>
                </a:rPr>
                <a:t>栖霞苹果基地</a:t>
              </a:r>
            </a:p>
          </p:txBody>
        </p:sp>
        <p:sp>
          <p:nvSpPr>
            <p:cNvPr id="14343" name="任意多边形 5142"/>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4344" name="任意多边形 5143"/>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pic>
        <p:nvPicPr>
          <p:cNvPr id="14347" name="图片 2" descr="904707138369299190"/>
          <p:cNvPicPr>
            <a:picLocks noChangeAspect="1"/>
          </p:cNvPicPr>
          <p:nvPr/>
        </p:nvPicPr>
        <p:blipFill>
          <a:blip r:embed="rId1" cstate="print"/>
          <a:srcRect/>
          <a:stretch>
            <a:fillRect/>
          </a:stretch>
        </p:blipFill>
        <p:spPr>
          <a:xfrm>
            <a:off x="6280150" y="3949065"/>
            <a:ext cx="3609975" cy="2536190"/>
          </a:xfrm>
          <a:prstGeom prst="rect">
            <a:avLst/>
          </a:prstGeom>
          <a:noFill/>
          <a:ln w="9525">
            <a:noFill/>
            <a:miter/>
          </a:ln>
        </p:spPr>
      </p:pic>
      <p:sp>
        <p:nvSpPr>
          <p:cNvPr id="20491" name="文本框 4"/>
          <p:cNvSpPr/>
          <p:nvPr/>
        </p:nvSpPr>
        <p:spPr>
          <a:xfrm>
            <a:off x="2057400" y="2484438"/>
            <a:ext cx="8385175" cy="1310640"/>
          </a:xfrm>
          <a:prstGeom prst="rect">
            <a:avLst/>
          </a:prstGeom>
          <a:noFill/>
          <a:ln w="9525">
            <a:noFill/>
            <a:miter/>
          </a:ln>
        </p:spPr>
        <p:txBody>
          <a:bodyPr wrap="square" anchor="t">
            <a:spAutoFit/>
          </a:bodyPr>
          <a:lstStyle/>
          <a:p>
            <a:pPr lvl="0" algn="just">
              <a:lnSpc>
                <a:spcPts val="3200"/>
              </a:lnSpc>
              <a:buClr>
                <a:srgbClr val="000000"/>
              </a:buClr>
            </a:pPr>
            <a:r>
              <a:rPr lang="en-US" altLang="zh-CN" sz="2000" b="1" dirty="0">
                <a:solidFill>
                  <a:srgbClr val="000000"/>
                </a:solidFill>
                <a:latin typeface="Arial" charset="0"/>
                <a:ea typeface="宋体" pitchFamily="2" charset="-122"/>
                <a:sym typeface="Arial" charset="0"/>
              </a:rPr>
              <a:t>     </a:t>
            </a:r>
            <a:r>
              <a:rPr lang="zh-CN" altLang="en-US" sz="1600" b="1" dirty="0">
                <a:solidFill>
                  <a:srgbClr val="000000"/>
                </a:solidFill>
                <a:latin typeface="华文中宋" charset="0"/>
                <a:ea typeface="华文中宋" charset="0"/>
                <a:sym typeface="Arial" charset="0"/>
              </a:rPr>
              <a:t> 栖霞苹果基地4000亩，与上海复旦大学合作，建立完整的农产品质量</a:t>
            </a:r>
            <a:r>
              <a:rPr lang="zh-CN" altLang="en-US" sz="1600" b="1" dirty="0" smtClean="0">
                <a:solidFill>
                  <a:srgbClr val="000000"/>
                </a:solidFill>
                <a:latin typeface="华文中宋" charset="0"/>
                <a:ea typeface="华文中宋" charset="0"/>
                <a:sym typeface="Arial" charset="0"/>
              </a:rPr>
              <a:t>安全溯源系统</a:t>
            </a:r>
            <a:r>
              <a:rPr lang="zh-CN" altLang="en-US" sz="1600" b="1" dirty="0">
                <a:solidFill>
                  <a:srgbClr val="000000"/>
                </a:solidFill>
                <a:latin typeface="华文中宋" charset="0"/>
                <a:ea typeface="华文中宋" charset="0"/>
                <a:sym typeface="Arial" charset="0"/>
              </a:rPr>
              <a:t>，基地获得了中国良好农业规范</a:t>
            </a:r>
            <a:r>
              <a:rPr lang="zh-CN" altLang="en-US" sz="1600" b="1" dirty="0" smtClean="0">
                <a:solidFill>
                  <a:srgbClr val="000000"/>
                </a:solidFill>
                <a:latin typeface="华文中宋" charset="0"/>
                <a:ea typeface="华文中宋" charset="0"/>
                <a:sym typeface="Arial" charset="0"/>
              </a:rPr>
              <a:t>认证，基地生产的苹果于</a:t>
            </a:r>
            <a:r>
              <a:rPr lang="en-US" altLang="zh-CN" sz="1600" b="1" dirty="0" smtClean="0">
                <a:solidFill>
                  <a:srgbClr val="000000"/>
                </a:solidFill>
                <a:latin typeface="华文中宋" charset="0"/>
                <a:ea typeface="华文中宋" charset="0"/>
                <a:sym typeface="Arial" charset="0"/>
              </a:rPr>
              <a:t>2015</a:t>
            </a:r>
            <a:r>
              <a:rPr lang="zh-CN" altLang="en-US" sz="1600" b="1" dirty="0" smtClean="0">
                <a:solidFill>
                  <a:srgbClr val="000000"/>
                </a:solidFill>
                <a:latin typeface="华文中宋" charset="0"/>
                <a:ea typeface="华文中宋" charset="0"/>
                <a:sym typeface="Arial" charset="0"/>
              </a:rPr>
              <a:t>年获得国家有机转换产品认证证书。</a:t>
            </a:r>
          </a:p>
        </p:txBody>
      </p:sp>
      <p:pic>
        <p:nvPicPr>
          <p:cNvPr id="2" name="图片 1" descr="DSC_5909_副本"/>
          <p:cNvPicPr>
            <a:picLocks noChangeAspect="1"/>
          </p:cNvPicPr>
          <p:nvPr/>
        </p:nvPicPr>
        <p:blipFill>
          <a:blip r:embed="rId2" cstate="print"/>
          <a:srcRect/>
          <a:stretch>
            <a:fillRect/>
          </a:stretch>
        </p:blipFill>
        <p:spPr>
          <a:xfrm>
            <a:off x="2306320" y="3946525"/>
            <a:ext cx="3836670" cy="2541270"/>
          </a:xfrm>
          <a:prstGeom prst="rect">
            <a:avLst/>
          </a:prstGeom>
        </p:spPr>
      </p:pic>
      <p:grpSp>
        <p:nvGrpSpPr>
          <p:cNvPr id="27" name="组合 5127"/>
          <p:cNvGrpSpPr/>
          <p:nvPr/>
        </p:nvGrpSpPr>
        <p:grpSpPr>
          <a:xfrm>
            <a:off x="1471759" y="728981"/>
            <a:ext cx="5327821" cy="685800"/>
            <a:chOff x="-80" y="-7"/>
            <a:chExt cx="3482" cy="432"/>
          </a:xfrm>
        </p:grpSpPr>
        <p:sp>
          <p:nvSpPr>
            <p:cNvPr id="28" name="圆角矩形 5128"/>
            <p:cNvSpPr/>
            <p:nvPr/>
          </p:nvSpPr>
          <p:spPr>
            <a:xfrm>
              <a:off x="98" y="75"/>
              <a:ext cx="3304"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9" name="菱形 5129"/>
            <p:cNvSpPr/>
            <p:nvPr/>
          </p:nvSpPr>
          <p:spPr>
            <a:xfrm>
              <a:off x="-80" y="-7"/>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30"/>
            <p:cNvSpPr/>
            <p:nvPr/>
          </p:nvSpPr>
          <p:spPr>
            <a:xfrm>
              <a:off x="397" y="70"/>
              <a:ext cx="2519"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农业投资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p:tgtEl>
                                          <p:spTgt spid="20483"/>
                                        </p:tgtEl>
                                        <p:attrNameLst>
                                          <p:attrName>ppt_y</p:attrName>
                                        </p:attrNameLst>
                                      </p:cBhvr>
                                      <p:tavLst>
                                        <p:tav tm="0">
                                          <p:val>
                                            <p:strVal val="#ppt_y+#ppt_h*1.125000"/>
                                          </p:val>
                                        </p:tav>
                                        <p:tav tm="100000">
                                          <p:val>
                                            <p:strVal val="#ppt_y"/>
                                          </p:val>
                                        </p:tav>
                                      </p:tavLst>
                                    </p:anim>
                                    <p:animEffect transition="in" filter="wipe(up)">
                                      <p:cBhvr>
                                        <p:cTn id="8" dur="500"/>
                                        <p:tgtEl>
                                          <p:spTgt spid="20483"/>
                                        </p:tgtEl>
                                      </p:cBhvr>
                                    </p:animEffect>
                                  </p:childTnLst>
                                </p:cTn>
                              </p:par>
                              <p:par>
                                <p:cTn id="9" presetID="12" presetClass="entr" presetSubtype="4" fill="hold" nodeType="withEffect">
                                  <p:stCondLst>
                                    <p:cond delay="0"/>
                                  </p:stCondLst>
                                  <p:childTnLst>
                                    <p:set>
                                      <p:cBhvr>
                                        <p:cTn id="10" dur="1" fill="hold">
                                          <p:stCondLst>
                                            <p:cond delay="0"/>
                                          </p:stCondLst>
                                        </p:cTn>
                                        <p:tgtEl>
                                          <p:spTgt spid="14347"/>
                                        </p:tgtEl>
                                        <p:attrNameLst>
                                          <p:attrName>style.visibility</p:attrName>
                                        </p:attrNameLst>
                                      </p:cBhvr>
                                      <p:to>
                                        <p:strVal val="visible"/>
                                      </p:to>
                                    </p:set>
                                    <p:anim calcmode="lin" valueType="num">
                                      <p:cBhvr additive="base">
                                        <p:cTn id="11" dur="500"/>
                                        <p:tgtEl>
                                          <p:spTgt spid="14347"/>
                                        </p:tgtEl>
                                        <p:attrNameLst>
                                          <p:attrName>ppt_y</p:attrName>
                                        </p:attrNameLst>
                                      </p:cBhvr>
                                      <p:tavLst>
                                        <p:tav tm="0">
                                          <p:val>
                                            <p:strVal val="#ppt_y+#ppt_h*1.125000"/>
                                          </p:val>
                                        </p:tav>
                                        <p:tav tm="100000">
                                          <p:val>
                                            <p:strVal val="#ppt_y"/>
                                          </p:val>
                                        </p:tav>
                                      </p:tavLst>
                                    </p:anim>
                                    <p:animEffect transition="in" filter="wipe(up)">
                                      <p:cBhvr>
                                        <p:cTn id="12" dur="500"/>
                                        <p:tgtEl>
                                          <p:spTgt spid="14347"/>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0491"/>
                                        </p:tgtEl>
                                        <p:attrNameLst>
                                          <p:attrName>style.visibility</p:attrName>
                                        </p:attrNameLst>
                                      </p:cBhvr>
                                      <p:to>
                                        <p:strVal val="visible"/>
                                      </p:to>
                                    </p:set>
                                    <p:anim calcmode="lin" valueType="num">
                                      <p:cBhvr additive="base">
                                        <p:cTn id="15" dur="500"/>
                                        <p:tgtEl>
                                          <p:spTgt spid="20491"/>
                                        </p:tgtEl>
                                        <p:attrNameLst>
                                          <p:attrName>ppt_y</p:attrName>
                                        </p:attrNameLst>
                                      </p:cBhvr>
                                      <p:tavLst>
                                        <p:tav tm="0">
                                          <p:val>
                                            <p:strVal val="#ppt_y+#ppt_h*1.125000"/>
                                          </p:val>
                                        </p:tav>
                                        <p:tav tm="100000">
                                          <p:val>
                                            <p:strVal val="#ppt_y"/>
                                          </p:val>
                                        </p:tav>
                                      </p:tavLst>
                                    </p:anim>
                                    <p:animEffect transition="in" filter="wipe(up)">
                                      <p:cBhvr>
                                        <p:cTn id="16" dur="500"/>
                                        <p:tgtEl>
                                          <p:spTgt spid="20491"/>
                                        </p:tgtEl>
                                      </p:cBhvr>
                                    </p:animEffect>
                                  </p:childTnLst>
                                </p:cTn>
                              </p:par>
                              <p:par>
                                <p:cTn id="17" presetID="1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up)">
                                      <p:cBhvr>
                                        <p:cTn id="20" dur="500"/>
                                        <p:tgtEl>
                                          <p:spTgt spid="2"/>
                                        </p:tgtEl>
                                      </p:cBhvr>
                                    </p:animEffect>
                                  </p:childTnLst>
                                </p:cTn>
                              </p:par>
                              <p:par>
                                <p:cTn id="21" presetID="12" presetClass="entr" presetSubtype="4"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p:tgtEl>
                                          <p:spTgt spid="27"/>
                                        </p:tgtEl>
                                        <p:attrNameLst>
                                          <p:attrName>ppt_y</p:attrName>
                                        </p:attrNameLst>
                                      </p:cBhvr>
                                      <p:tavLst>
                                        <p:tav tm="0">
                                          <p:val>
                                            <p:strVal val="#ppt_y+#ppt_h*1.125000"/>
                                          </p:val>
                                        </p:tav>
                                        <p:tav tm="100000">
                                          <p:val>
                                            <p:strVal val="#ppt_y"/>
                                          </p:val>
                                        </p:tav>
                                      </p:tavLst>
                                    </p:anim>
                                    <p:animEffect transition="in" filter="wipe(up)">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矩形 5145"/>
          <p:cNvSpPr/>
          <p:nvPr/>
        </p:nvSpPr>
        <p:spPr>
          <a:xfrm>
            <a:off x="2157730" y="1527175"/>
            <a:ext cx="7564120" cy="464820"/>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5365" name="矩形 5146"/>
          <p:cNvSpPr/>
          <p:nvPr/>
        </p:nvSpPr>
        <p:spPr>
          <a:xfrm>
            <a:off x="2463165" y="1593850"/>
            <a:ext cx="2600960" cy="386715"/>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5366" name="矩形 5147"/>
          <p:cNvSpPr/>
          <p:nvPr/>
        </p:nvSpPr>
        <p:spPr>
          <a:xfrm>
            <a:off x="2599055" y="1632585"/>
            <a:ext cx="2364740" cy="320040"/>
          </a:xfrm>
          <a:prstGeom prst="rect">
            <a:avLst/>
          </a:prstGeom>
        </p:spPr>
        <p:txBody>
          <a:bodyPr wrap="none" fromWordArt="1">
            <a:prstTxWarp prst="textPlain">
              <a:avLst>
                <a:gd name="adj" fmla="val 50000"/>
              </a:avLst>
            </a:prstTxWarp>
            <a:normAutofit fontScale="72500" lnSpcReduction="20000"/>
          </a:bodyPr>
          <a:lstStyle/>
          <a:p>
            <a:pPr algn="ctr"/>
            <a:r>
              <a:rPr lang="zh-CN" altLang="en-US" sz="2400">
                <a:ln w="9525" cap="flat" cmpd="sng">
                  <a:solidFill>
                    <a:schemeClr val="bg1"/>
                  </a:solidFill>
                  <a:prstDash val="solid"/>
                  <a:miter/>
                  <a:headEnd type="none" w="med" len="med"/>
                  <a:tailEnd type="none" w="med" len="med"/>
                </a:ln>
                <a:solidFill>
                  <a:schemeClr val="bg1"/>
                </a:solidFill>
                <a:latin typeface="黑体" charset="0"/>
                <a:ea typeface="黑体" charset="0"/>
              </a:rPr>
              <a:t>万亩</a:t>
            </a:r>
          </a:p>
        </p:txBody>
      </p:sp>
      <p:sp>
        <p:nvSpPr>
          <p:cNvPr id="15367" name="矩形 5148"/>
          <p:cNvSpPr/>
          <p:nvPr/>
        </p:nvSpPr>
        <p:spPr>
          <a:xfrm>
            <a:off x="5064125" y="1657985"/>
            <a:ext cx="4648835" cy="484505"/>
          </a:xfrm>
          <a:prstGeom prst="rect">
            <a:avLst/>
          </a:prstGeom>
          <a:noFill/>
          <a:ln w="9525">
            <a:noFill/>
            <a:miter/>
          </a:ln>
        </p:spPr>
        <p:txBody>
          <a:bodyPr anchor="ctr"/>
          <a:lstStyle/>
          <a:p>
            <a:pPr lvl="0" algn="ctr">
              <a:buClr>
                <a:srgbClr val="000000"/>
              </a:buClr>
            </a:pPr>
            <a:r>
              <a:rPr lang="zh-CN" altLang="en-US" sz="2000" b="1" dirty="0" smtClean="0">
                <a:solidFill>
                  <a:schemeClr val="tx1">
                    <a:lumMod val="50000"/>
                  </a:schemeClr>
                </a:solidFill>
                <a:latin typeface="Arial" charset="0"/>
                <a:ea typeface="华文细黑" pitchFamily="2" charset="-122"/>
                <a:sym typeface="Arial" charset="0"/>
              </a:rPr>
              <a:t>良种</a:t>
            </a:r>
            <a:r>
              <a:rPr lang="zh-CN" altLang="en-US" sz="2000" b="1" dirty="0">
                <a:solidFill>
                  <a:schemeClr val="tx1">
                    <a:lumMod val="50000"/>
                  </a:schemeClr>
                </a:solidFill>
                <a:latin typeface="Arial" charset="0"/>
                <a:ea typeface="华文细黑" pitchFamily="2" charset="-122"/>
                <a:sym typeface="Arial" charset="0"/>
              </a:rPr>
              <a:t>繁育基地</a:t>
            </a:r>
          </a:p>
        </p:txBody>
      </p:sp>
      <p:sp>
        <p:nvSpPr>
          <p:cNvPr id="15368" name="任意多边形 5149"/>
          <p:cNvSpPr/>
          <p:nvPr/>
        </p:nvSpPr>
        <p:spPr>
          <a:xfrm>
            <a:off x="2148840" y="2195830"/>
            <a:ext cx="7564120" cy="214630"/>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5369" name="任意多边形 5150"/>
          <p:cNvSpPr/>
          <p:nvPr/>
        </p:nvSpPr>
        <p:spPr>
          <a:xfrm>
            <a:off x="2463165" y="1973580"/>
            <a:ext cx="2600960" cy="214630"/>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pic>
        <p:nvPicPr>
          <p:cNvPr id="21515" name="图片 3" descr="IMG_2237"/>
          <p:cNvPicPr>
            <a:picLocks noChangeAspect="1"/>
          </p:cNvPicPr>
          <p:nvPr/>
        </p:nvPicPr>
        <p:blipFill>
          <a:blip r:embed="rId1" cstate="print"/>
          <a:srcRect/>
          <a:stretch>
            <a:fillRect/>
          </a:stretch>
        </p:blipFill>
        <p:spPr>
          <a:xfrm>
            <a:off x="6383020" y="3781425"/>
            <a:ext cx="3198495" cy="2451100"/>
          </a:xfrm>
          <a:prstGeom prst="rect">
            <a:avLst/>
          </a:prstGeom>
          <a:noFill/>
          <a:ln w="9525">
            <a:noFill/>
            <a:miter/>
          </a:ln>
        </p:spPr>
      </p:pic>
      <p:pic>
        <p:nvPicPr>
          <p:cNvPr id="9" name="图片 8" descr="3f4af33a-2ddd-4902-9e4a-4b2689022bcb"/>
          <p:cNvPicPr>
            <a:picLocks noChangeAspect="1"/>
          </p:cNvPicPr>
          <p:nvPr/>
        </p:nvPicPr>
        <p:blipFill>
          <a:blip r:embed="rId2" cstate="print"/>
          <a:srcRect/>
          <a:stretch>
            <a:fillRect/>
          </a:stretch>
        </p:blipFill>
        <p:spPr>
          <a:xfrm>
            <a:off x="2765425" y="3788410"/>
            <a:ext cx="3244850" cy="2474595"/>
          </a:xfrm>
          <a:prstGeom prst="rect">
            <a:avLst/>
          </a:prstGeom>
        </p:spPr>
      </p:pic>
      <p:sp>
        <p:nvSpPr>
          <p:cNvPr id="3" name="文本框 2"/>
          <p:cNvSpPr txBox="1"/>
          <p:nvPr/>
        </p:nvSpPr>
        <p:spPr>
          <a:xfrm>
            <a:off x="2132965" y="2406650"/>
            <a:ext cx="7819390" cy="1423035"/>
          </a:xfrm>
          <a:prstGeom prst="rect">
            <a:avLst/>
          </a:prstGeom>
          <a:noFill/>
        </p:spPr>
        <p:txBody>
          <a:bodyPr wrap="square" rtlCol="0">
            <a:spAutoFit/>
          </a:bodyPr>
          <a:lstStyle/>
          <a:p>
            <a:pPr algn="l">
              <a:lnSpc>
                <a:spcPct val="200000"/>
              </a:lnSpc>
            </a:pPr>
            <a:r>
              <a:rPr lang="zh-CN" altLang="en-US" sz="1600" dirty="0" smtClean="0">
                <a:solidFill>
                  <a:srgbClr val="000000"/>
                </a:solidFill>
                <a:latin typeface="华文中宋" charset="0"/>
                <a:ea typeface="华文中宋" charset="0"/>
              </a:rPr>
              <a:t>      </a:t>
            </a:r>
            <a:r>
              <a:rPr lang="zh-CN" altLang="en-US" sz="1600" b="1" dirty="0" smtClean="0">
                <a:solidFill>
                  <a:srgbClr val="000000"/>
                </a:solidFill>
                <a:latin typeface="华文中宋" charset="0"/>
                <a:ea typeface="华文中宋" charset="0"/>
              </a:rPr>
              <a:t>良种</a:t>
            </a:r>
            <a:r>
              <a:rPr lang="zh-CN" altLang="en-US" sz="1600" b="1" dirty="0">
                <a:solidFill>
                  <a:srgbClr val="000000"/>
                </a:solidFill>
                <a:latin typeface="华文中宋" charset="0"/>
                <a:ea typeface="华文中宋" charset="0"/>
              </a:rPr>
              <a:t>繁育基地。公司与山东农科院、青岛农业大学建立长期合作关系，在成武、曹县合作社</a:t>
            </a:r>
            <a:r>
              <a:rPr lang="zh-CN" altLang="en-US" sz="1600" b="1" dirty="0" smtClean="0">
                <a:solidFill>
                  <a:srgbClr val="000000"/>
                </a:solidFill>
                <a:latin typeface="华文中宋" charset="0"/>
                <a:ea typeface="华文中宋" charset="0"/>
              </a:rPr>
              <a:t>实施了万亩良种</a:t>
            </a:r>
            <a:r>
              <a:rPr lang="zh-CN" altLang="en-US" sz="1600" b="1" dirty="0">
                <a:solidFill>
                  <a:srgbClr val="000000"/>
                </a:solidFill>
                <a:latin typeface="华文中宋" charset="0"/>
                <a:ea typeface="华文中宋" charset="0"/>
              </a:rPr>
              <a:t>繁育项目。</a:t>
            </a:r>
            <a:endParaRPr lang="zh-CN" altLang="en-US" sz="1600" b="1" dirty="0">
              <a:solidFill>
                <a:srgbClr val="000000"/>
              </a:solidFill>
              <a:latin typeface="华文中宋" charset="0"/>
              <a:ea typeface="华文中宋" charset="0"/>
            </a:endParaRPr>
          </a:p>
          <a:p>
            <a:pPr algn="l">
              <a:lnSpc>
                <a:spcPct val="130000"/>
              </a:lnSpc>
            </a:pPr>
            <a:r>
              <a:rPr lang="zh-CN" altLang="en-US" sz="1800" b="1" dirty="0">
                <a:solidFill>
                  <a:srgbClr val="000000"/>
                </a:solidFill>
                <a:latin typeface="华文中宋" charset="0"/>
                <a:ea typeface="华文中宋" charset="0"/>
              </a:rPr>
              <a:t>      </a:t>
            </a:r>
          </a:p>
        </p:txBody>
      </p:sp>
      <p:grpSp>
        <p:nvGrpSpPr>
          <p:cNvPr id="27" name="组合 5127"/>
          <p:cNvGrpSpPr/>
          <p:nvPr/>
        </p:nvGrpSpPr>
        <p:grpSpPr>
          <a:xfrm>
            <a:off x="1471759" y="728981"/>
            <a:ext cx="5327821" cy="685800"/>
            <a:chOff x="-80" y="-7"/>
            <a:chExt cx="3482" cy="432"/>
          </a:xfrm>
        </p:grpSpPr>
        <p:sp>
          <p:nvSpPr>
            <p:cNvPr id="28" name="圆角矩形 5128"/>
            <p:cNvSpPr/>
            <p:nvPr/>
          </p:nvSpPr>
          <p:spPr>
            <a:xfrm>
              <a:off x="98" y="75"/>
              <a:ext cx="3304"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9" name="菱形 5129"/>
            <p:cNvSpPr/>
            <p:nvPr/>
          </p:nvSpPr>
          <p:spPr>
            <a:xfrm>
              <a:off x="-80" y="-7"/>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30"/>
            <p:cNvSpPr/>
            <p:nvPr/>
          </p:nvSpPr>
          <p:spPr>
            <a:xfrm>
              <a:off x="397" y="70"/>
              <a:ext cx="2519"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农业投资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5364"/>
                                        </p:tgtEl>
                                        <p:attrNameLst>
                                          <p:attrName>style.visibility</p:attrName>
                                        </p:attrNameLst>
                                      </p:cBhvr>
                                      <p:to>
                                        <p:strVal val="visible"/>
                                      </p:to>
                                    </p:set>
                                    <p:anim calcmode="lin" valueType="num">
                                      <p:cBhvr additive="base">
                                        <p:cTn id="7" dur="500"/>
                                        <p:tgtEl>
                                          <p:spTgt spid="15364"/>
                                        </p:tgtEl>
                                        <p:attrNameLst>
                                          <p:attrName>ppt_y</p:attrName>
                                        </p:attrNameLst>
                                      </p:cBhvr>
                                      <p:tavLst>
                                        <p:tav tm="0">
                                          <p:val>
                                            <p:strVal val="#ppt_y+#ppt_h*1.125000"/>
                                          </p:val>
                                        </p:tav>
                                        <p:tav tm="100000">
                                          <p:val>
                                            <p:strVal val="#ppt_y"/>
                                          </p:val>
                                        </p:tav>
                                      </p:tavLst>
                                    </p:anim>
                                    <p:animEffect transition="in" filter="wipe(up)">
                                      <p:cBhvr>
                                        <p:cTn id="8" dur="500"/>
                                        <p:tgtEl>
                                          <p:spTgt spid="15364"/>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5365"/>
                                        </p:tgtEl>
                                        <p:attrNameLst>
                                          <p:attrName>style.visibility</p:attrName>
                                        </p:attrNameLst>
                                      </p:cBhvr>
                                      <p:to>
                                        <p:strVal val="visible"/>
                                      </p:to>
                                    </p:set>
                                    <p:anim calcmode="lin" valueType="num">
                                      <p:cBhvr additive="base">
                                        <p:cTn id="11" dur="500"/>
                                        <p:tgtEl>
                                          <p:spTgt spid="15365"/>
                                        </p:tgtEl>
                                        <p:attrNameLst>
                                          <p:attrName>ppt_y</p:attrName>
                                        </p:attrNameLst>
                                      </p:cBhvr>
                                      <p:tavLst>
                                        <p:tav tm="0">
                                          <p:val>
                                            <p:strVal val="#ppt_y+#ppt_h*1.125000"/>
                                          </p:val>
                                        </p:tav>
                                        <p:tav tm="100000">
                                          <p:val>
                                            <p:strVal val="#ppt_y"/>
                                          </p:val>
                                        </p:tav>
                                      </p:tavLst>
                                    </p:anim>
                                    <p:animEffect transition="in" filter="wipe(up)">
                                      <p:cBhvr>
                                        <p:cTn id="12" dur="500"/>
                                        <p:tgtEl>
                                          <p:spTgt spid="15365"/>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5366"/>
                                        </p:tgtEl>
                                        <p:attrNameLst>
                                          <p:attrName>style.visibility</p:attrName>
                                        </p:attrNameLst>
                                      </p:cBhvr>
                                      <p:to>
                                        <p:strVal val="visible"/>
                                      </p:to>
                                    </p:set>
                                    <p:anim calcmode="lin" valueType="num">
                                      <p:cBhvr additive="base">
                                        <p:cTn id="15" dur="500"/>
                                        <p:tgtEl>
                                          <p:spTgt spid="15366"/>
                                        </p:tgtEl>
                                        <p:attrNameLst>
                                          <p:attrName>ppt_y</p:attrName>
                                        </p:attrNameLst>
                                      </p:cBhvr>
                                      <p:tavLst>
                                        <p:tav tm="0">
                                          <p:val>
                                            <p:strVal val="#ppt_y+#ppt_h*1.125000"/>
                                          </p:val>
                                        </p:tav>
                                        <p:tav tm="100000">
                                          <p:val>
                                            <p:strVal val="#ppt_y"/>
                                          </p:val>
                                        </p:tav>
                                      </p:tavLst>
                                    </p:anim>
                                    <p:animEffect transition="in" filter="wipe(up)">
                                      <p:cBhvr>
                                        <p:cTn id="16" dur="500"/>
                                        <p:tgtEl>
                                          <p:spTgt spid="15366"/>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5367"/>
                                        </p:tgtEl>
                                        <p:attrNameLst>
                                          <p:attrName>style.visibility</p:attrName>
                                        </p:attrNameLst>
                                      </p:cBhvr>
                                      <p:to>
                                        <p:strVal val="visible"/>
                                      </p:to>
                                    </p:set>
                                    <p:anim calcmode="lin" valueType="num">
                                      <p:cBhvr additive="base">
                                        <p:cTn id="19" dur="500"/>
                                        <p:tgtEl>
                                          <p:spTgt spid="15367"/>
                                        </p:tgtEl>
                                        <p:attrNameLst>
                                          <p:attrName>ppt_y</p:attrName>
                                        </p:attrNameLst>
                                      </p:cBhvr>
                                      <p:tavLst>
                                        <p:tav tm="0">
                                          <p:val>
                                            <p:strVal val="#ppt_y+#ppt_h*1.125000"/>
                                          </p:val>
                                        </p:tav>
                                        <p:tav tm="100000">
                                          <p:val>
                                            <p:strVal val="#ppt_y"/>
                                          </p:val>
                                        </p:tav>
                                      </p:tavLst>
                                    </p:anim>
                                    <p:animEffect transition="in" filter="wipe(up)">
                                      <p:cBhvr>
                                        <p:cTn id="20" dur="500"/>
                                        <p:tgtEl>
                                          <p:spTgt spid="1536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5368"/>
                                        </p:tgtEl>
                                        <p:attrNameLst>
                                          <p:attrName>style.visibility</p:attrName>
                                        </p:attrNameLst>
                                      </p:cBhvr>
                                      <p:to>
                                        <p:strVal val="visible"/>
                                      </p:to>
                                    </p:set>
                                    <p:anim calcmode="lin" valueType="num">
                                      <p:cBhvr additive="base">
                                        <p:cTn id="23" dur="500"/>
                                        <p:tgtEl>
                                          <p:spTgt spid="15368"/>
                                        </p:tgtEl>
                                        <p:attrNameLst>
                                          <p:attrName>ppt_y</p:attrName>
                                        </p:attrNameLst>
                                      </p:cBhvr>
                                      <p:tavLst>
                                        <p:tav tm="0">
                                          <p:val>
                                            <p:strVal val="#ppt_y+#ppt_h*1.125000"/>
                                          </p:val>
                                        </p:tav>
                                        <p:tav tm="100000">
                                          <p:val>
                                            <p:strVal val="#ppt_y"/>
                                          </p:val>
                                        </p:tav>
                                      </p:tavLst>
                                    </p:anim>
                                    <p:animEffect transition="in" filter="wipe(up)">
                                      <p:cBhvr>
                                        <p:cTn id="24" dur="500"/>
                                        <p:tgtEl>
                                          <p:spTgt spid="15368"/>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5369"/>
                                        </p:tgtEl>
                                        <p:attrNameLst>
                                          <p:attrName>style.visibility</p:attrName>
                                        </p:attrNameLst>
                                      </p:cBhvr>
                                      <p:to>
                                        <p:strVal val="visible"/>
                                      </p:to>
                                    </p:set>
                                    <p:anim calcmode="lin" valueType="num">
                                      <p:cBhvr additive="base">
                                        <p:cTn id="27" dur="500"/>
                                        <p:tgtEl>
                                          <p:spTgt spid="15369"/>
                                        </p:tgtEl>
                                        <p:attrNameLst>
                                          <p:attrName>ppt_y</p:attrName>
                                        </p:attrNameLst>
                                      </p:cBhvr>
                                      <p:tavLst>
                                        <p:tav tm="0">
                                          <p:val>
                                            <p:strVal val="#ppt_y+#ppt_h*1.125000"/>
                                          </p:val>
                                        </p:tav>
                                        <p:tav tm="100000">
                                          <p:val>
                                            <p:strVal val="#ppt_y"/>
                                          </p:val>
                                        </p:tav>
                                      </p:tavLst>
                                    </p:anim>
                                    <p:animEffect transition="in" filter="wipe(up)">
                                      <p:cBhvr>
                                        <p:cTn id="28" dur="500"/>
                                        <p:tgtEl>
                                          <p:spTgt spid="15369"/>
                                        </p:tgtEl>
                                      </p:cBhvr>
                                    </p:animEffect>
                                  </p:childTnLst>
                                </p:cTn>
                              </p:par>
                              <p:par>
                                <p:cTn id="29" presetID="12" presetClass="entr" presetSubtype="4" fill="hold" nodeType="withEffect">
                                  <p:stCondLst>
                                    <p:cond delay="0"/>
                                  </p:stCondLst>
                                  <p:childTnLst>
                                    <p:set>
                                      <p:cBhvr>
                                        <p:cTn id="30" dur="1" fill="hold">
                                          <p:stCondLst>
                                            <p:cond delay="0"/>
                                          </p:stCondLst>
                                        </p:cTn>
                                        <p:tgtEl>
                                          <p:spTgt spid="21515"/>
                                        </p:tgtEl>
                                        <p:attrNameLst>
                                          <p:attrName>style.visibility</p:attrName>
                                        </p:attrNameLst>
                                      </p:cBhvr>
                                      <p:to>
                                        <p:strVal val="visible"/>
                                      </p:to>
                                    </p:set>
                                    <p:anim calcmode="lin" valueType="num">
                                      <p:cBhvr additive="base">
                                        <p:cTn id="31" dur="500"/>
                                        <p:tgtEl>
                                          <p:spTgt spid="21515"/>
                                        </p:tgtEl>
                                        <p:attrNameLst>
                                          <p:attrName>ppt_y</p:attrName>
                                        </p:attrNameLst>
                                      </p:cBhvr>
                                      <p:tavLst>
                                        <p:tav tm="0">
                                          <p:val>
                                            <p:strVal val="#ppt_y+#ppt_h*1.125000"/>
                                          </p:val>
                                        </p:tav>
                                        <p:tav tm="100000">
                                          <p:val>
                                            <p:strVal val="#ppt_y"/>
                                          </p:val>
                                        </p:tav>
                                      </p:tavLst>
                                    </p:anim>
                                    <p:animEffect transition="in" filter="wipe(up)">
                                      <p:cBhvr>
                                        <p:cTn id="32" dur="500"/>
                                        <p:tgtEl>
                                          <p:spTgt spid="21515"/>
                                        </p:tgtEl>
                                      </p:cBhvr>
                                    </p:animEffect>
                                  </p:childTnLst>
                                </p:cTn>
                              </p:par>
                              <p:par>
                                <p:cTn id="33" presetID="1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p:tgtEl>
                                          <p:spTgt spid="9"/>
                                        </p:tgtEl>
                                        <p:attrNameLst>
                                          <p:attrName>ppt_y</p:attrName>
                                        </p:attrNameLst>
                                      </p:cBhvr>
                                      <p:tavLst>
                                        <p:tav tm="0">
                                          <p:val>
                                            <p:strVal val="#ppt_y+#ppt_h*1.125000"/>
                                          </p:val>
                                        </p:tav>
                                        <p:tav tm="100000">
                                          <p:val>
                                            <p:strVal val="#ppt_y"/>
                                          </p:val>
                                        </p:tav>
                                      </p:tavLst>
                                    </p:anim>
                                    <p:animEffect transition="in" filter="wipe(up)">
                                      <p:cBhvr>
                                        <p:cTn id="36" dur="500"/>
                                        <p:tgtEl>
                                          <p:spTgt spid="9"/>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p:tgtEl>
                                          <p:spTgt spid="3"/>
                                        </p:tgtEl>
                                        <p:attrNameLst>
                                          <p:attrName>ppt_y</p:attrName>
                                        </p:attrNameLst>
                                      </p:cBhvr>
                                      <p:tavLst>
                                        <p:tav tm="0">
                                          <p:val>
                                            <p:strVal val="#ppt_y+#ppt_h*1.125000"/>
                                          </p:val>
                                        </p:tav>
                                        <p:tav tm="100000">
                                          <p:val>
                                            <p:strVal val="#ppt_y"/>
                                          </p:val>
                                        </p:tav>
                                      </p:tavLst>
                                    </p:anim>
                                    <p:animEffect transition="in" filter="wipe(up)">
                                      <p:cBhvr>
                                        <p:cTn id="40" dur="500"/>
                                        <p:tgtEl>
                                          <p:spTgt spid="3"/>
                                        </p:tgtEl>
                                      </p:cBhvr>
                                    </p:animEffect>
                                  </p:childTnLst>
                                </p:cTn>
                              </p:par>
                              <p:par>
                                <p:cTn id="41" presetID="12" presetClass="entr" presetSubtype="4"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p:tgtEl>
                                          <p:spTgt spid="27"/>
                                        </p:tgtEl>
                                        <p:attrNameLst>
                                          <p:attrName>ppt_y</p:attrName>
                                        </p:attrNameLst>
                                      </p:cBhvr>
                                      <p:tavLst>
                                        <p:tav tm="0">
                                          <p:val>
                                            <p:strVal val="#ppt_y+#ppt_h*1.125000"/>
                                          </p:val>
                                        </p:tav>
                                        <p:tav tm="100000">
                                          <p:val>
                                            <p:strVal val="#ppt_y"/>
                                          </p:val>
                                        </p:tav>
                                      </p:tavLst>
                                    </p:anim>
                                    <p:animEffect transition="in" filter="wipe(up)">
                                      <p:cBhvr>
                                        <p:cTn id="4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ldLvl="0" animBg="1"/>
      <p:bldP spid="15365" grpId="0" bldLvl="0" animBg="1"/>
      <p:bldP spid="15366" grpId="0"/>
      <p:bldP spid="15367" grpId="0"/>
      <p:bldP spid="15368" grpId="0" bldLvl="0" animBg="1"/>
      <p:bldP spid="15369" grpId="0" bldLvl="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图片 3" descr="图片1"/>
          <p:cNvPicPr>
            <a:picLocks noChangeAspect="1"/>
          </p:cNvPicPr>
          <p:nvPr/>
        </p:nvPicPr>
        <p:blipFill>
          <a:blip r:embed="rId1" cstate="print"/>
          <a:srcRect/>
          <a:stretch>
            <a:fillRect/>
          </a:stretch>
        </p:blipFill>
        <p:spPr>
          <a:xfrm>
            <a:off x="2251393" y="3654425"/>
            <a:ext cx="3957637" cy="2544763"/>
          </a:xfrm>
          <a:prstGeom prst="rect">
            <a:avLst/>
          </a:prstGeom>
          <a:noFill/>
          <a:ln w="9525">
            <a:noFill/>
            <a:miter/>
          </a:ln>
        </p:spPr>
      </p:pic>
      <p:grpSp>
        <p:nvGrpSpPr>
          <p:cNvPr id="5" name="组合 4"/>
          <p:cNvGrpSpPr/>
          <p:nvPr/>
        </p:nvGrpSpPr>
        <p:grpSpPr>
          <a:xfrm>
            <a:off x="2127885" y="1699895"/>
            <a:ext cx="7839075" cy="779780"/>
            <a:chOff x="0" y="0"/>
            <a:chExt cx="4354" cy="688"/>
          </a:xfrm>
        </p:grpSpPr>
        <p:sp>
          <p:nvSpPr>
            <p:cNvPr id="6" name="矩形 5"/>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7" name="矩形 6"/>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8" name="矩形 7"/>
            <p:cNvSpPr/>
            <p:nvPr/>
          </p:nvSpPr>
          <p:spPr>
            <a:xfrm>
              <a:off x="259" y="18"/>
              <a:ext cx="1361" cy="253"/>
            </a:xfrm>
            <a:prstGeom prst="rect">
              <a:avLst/>
            </a:prstGeom>
          </p:spPr>
          <p:txBody>
            <a:bodyPr wrap="none" fromWordArt="1">
              <a:prstTxWarp prst="textPlain">
                <a:avLst>
                  <a:gd name="adj" fmla="val 50000"/>
                </a:avLst>
              </a:prstTxWarp>
              <a:normAutofit fontScale="67500" lnSpcReduction="20000"/>
            </a:bodyPr>
            <a:lstStyle/>
            <a:p>
              <a:pPr algn="ctr"/>
              <a:r>
                <a:rPr lang="en-US" altLang="zh-CN" sz="2400" dirty="0" smtClean="0">
                  <a:ln w="9525" cap="flat" cmpd="sng">
                    <a:solidFill>
                      <a:schemeClr val="bg1"/>
                    </a:solidFill>
                    <a:prstDash val="solid"/>
                    <a:miter/>
                    <a:headEnd type="none" w="med" len="med"/>
                    <a:tailEnd type="none" w="med" len="med"/>
                  </a:ln>
                  <a:solidFill>
                    <a:schemeClr val="bg1"/>
                  </a:solidFill>
                  <a:latin typeface="黑体" charset="0"/>
                  <a:ea typeface="黑体" charset="0"/>
                </a:rPr>
                <a:t>3000</a:t>
              </a:r>
              <a:r>
                <a:rPr lang="zh-CN" altLang="en-US" sz="2400" dirty="0" smtClean="0">
                  <a:ln w="9525" cap="flat" cmpd="sng">
                    <a:solidFill>
                      <a:schemeClr val="bg1"/>
                    </a:solidFill>
                    <a:prstDash val="solid"/>
                    <a:miter/>
                    <a:headEnd type="none" w="med" len="med"/>
                    <a:tailEnd type="none" w="med" len="med"/>
                  </a:ln>
                  <a:solidFill>
                    <a:schemeClr val="bg1"/>
                  </a:solidFill>
                  <a:latin typeface="黑体" charset="0"/>
                  <a:ea typeface="黑体" charset="0"/>
                </a:rPr>
                <a:t>亩</a:t>
              </a:r>
              <a:endParaRPr lang="zh-CN" altLang="en-US" sz="2400" dirty="0">
                <a:ln w="9525" cap="flat" cmpd="sng">
                  <a:solidFill>
                    <a:schemeClr val="bg1"/>
                  </a:solidFill>
                  <a:prstDash val="solid"/>
                  <a:miter/>
                  <a:headEnd type="none" w="med" len="med"/>
                  <a:tailEnd type="none" w="med" len="med"/>
                </a:ln>
                <a:solidFill>
                  <a:schemeClr val="bg1"/>
                </a:solidFill>
                <a:latin typeface="黑体" charset="0"/>
                <a:ea typeface="黑体" charset="0"/>
              </a:endParaRPr>
            </a:p>
          </p:txBody>
        </p:sp>
        <p:sp>
          <p:nvSpPr>
            <p:cNvPr id="9" name="矩形 8"/>
            <p:cNvSpPr/>
            <p:nvPr/>
          </p:nvSpPr>
          <p:spPr>
            <a:xfrm>
              <a:off x="1678" y="54"/>
              <a:ext cx="2676" cy="408"/>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ea typeface="华文细黑" pitchFamily="2" charset="-122"/>
                  <a:cs typeface="+mn-ea"/>
                  <a:sym typeface="Arial" charset="0"/>
                </a:rPr>
                <a:t>湖南合欢果生产基地</a:t>
              </a:r>
              <a:endParaRPr lang="zh-CN" altLang="en-US" sz="2000" b="1" dirty="0">
                <a:solidFill>
                  <a:schemeClr val="tx1">
                    <a:lumMod val="50000"/>
                  </a:schemeClr>
                </a:solidFill>
                <a:latin typeface="Arial" charset="0"/>
                <a:ea typeface="华文细黑" pitchFamily="2" charset="-122"/>
                <a:cs typeface="+mn-ea"/>
                <a:sym typeface="Arial" charset="0"/>
              </a:endParaRPr>
            </a:p>
          </p:txBody>
        </p:sp>
        <p:sp>
          <p:nvSpPr>
            <p:cNvPr id="10" name="任意多边形 9"/>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1" name="任意多边形 10"/>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sp>
        <p:nvSpPr>
          <p:cNvPr id="12" name="文本框 11"/>
          <p:cNvSpPr txBox="1"/>
          <p:nvPr/>
        </p:nvSpPr>
        <p:spPr>
          <a:xfrm>
            <a:off x="2076450" y="2289810"/>
            <a:ext cx="7957185" cy="1017270"/>
          </a:xfrm>
          <a:prstGeom prst="rect">
            <a:avLst/>
          </a:prstGeom>
          <a:noFill/>
        </p:spPr>
        <p:txBody>
          <a:bodyPr wrap="square" rtlCol="0">
            <a:spAutoFit/>
          </a:bodyPr>
          <a:lstStyle/>
          <a:p>
            <a:pPr>
              <a:lnSpc>
                <a:spcPct val="190000"/>
              </a:lnSpc>
            </a:pPr>
            <a:r>
              <a:rPr lang="en-US" altLang="zh-CN" sz="1600" b="1" dirty="0">
                <a:solidFill>
                  <a:srgbClr val="000000"/>
                </a:solidFill>
                <a:latin typeface="华文中宋" charset="0"/>
                <a:ea typeface="华文中宋" charset="0"/>
                <a:cs typeface="+mn-cs"/>
              </a:rPr>
              <a:t>       </a:t>
            </a:r>
            <a:r>
              <a:rPr lang="zh-CN" altLang="en-US" sz="1600" b="1" dirty="0">
                <a:solidFill>
                  <a:srgbClr val="000000"/>
                </a:solidFill>
                <a:latin typeface="华文中宋" charset="0"/>
                <a:ea typeface="华文中宋" charset="0"/>
                <a:cs typeface="+mn-cs"/>
              </a:rPr>
              <a:t>伯乐</a:t>
            </a:r>
            <a:r>
              <a:rPr lang="zh-CN" altLang="en-US" sz="1600" b="1" dirty="0" smtClean="0">
                <a:solidFill>
                  <a:srgbClr val="000000"/>
                </a:solidFill>
                <a:latin typeface="华文中宋" charset="0"/>
                <a:ea typeface="华文中宋" charset="0"/>
                <a:cs typeface="+mn-cs"/>
              </a:rPr>
              <a:t>庄园</a:t>
            </a:r>
            <a:r>
              <a:rPr lang="zh-CN" altLang="en-US" sz="1600" b="1" dirty="0">
                <a:solidFill>
                  <a:srgbClr val="000000"/>
                </a:solidFill>
                <a:latin typeface="华文中宋" charset="0"/>
                <a:ea typeface="华文中宋" charset="0"/>
              </a:rPr>
              <a:t>合欢果</a:t>
            </a:r>
            <a:r>
              <a:rPr lang="zh-CN" altLang="en-US" sz="1600" b="1" dirty="0" smtClean="0">
                <a:solidFill>
                  <a:srgbClr val="000000"/>
                </a:solidFill>
                <a:latin typeface="华文中宋" charset="0"/>
                <a:ea typeface="华文中宋" charset="0"/>
                <a:cs typeface="+mn-cs"/>
              </a:rPr>
              <a:t>湖南生产基地，是</a:t>
            </a:r>
            <a:r>
              <a:rPr lang="zh-CN" altLang="en-US" sz="1600" b="1" dirty="0" smtClean="0">
                <a:solidFill>
                  <a:srgbClr val="000000"/>
                </a:solidFill>
                <a:latin typeface="华文中宋" charset="0"/>
                <a:ea typeface="华文中宋" charset="0"/>
                <a:sym typeface="+mn-ea"/>
              </a:rPr>
              <a:t>与湖南农科院合作建立的全国唯一人工驯化</a:t>
            </a:r>
            <a:r>
              <a:rPr lang="zh-CN" altLang="en-US" sz="1600" b="1" dirty="0" smtClean="0">
                <a:solidFill>
                  <a:srgbClr val="000000"/>
                </a:solidFill>
                <a:latin typeface="华文中宋" charset="0"/>
                <a:ea typeface="华文中宋" charset="0"/>
                <a:cs typeface="+mn-cs"/>
              </a:rPr>
              <a:t>合欢果基地。</a:t>
            </a:r>
          </a:p>
        </p:txBody>
      </p:sp>
      <p:pic>
        <p:nvPicPr>
          <p:cNvPr id="13" name="图片 12" descr="e8bbee64-a8cf-4af8-8185-235f0e4a8697"/>
          <p:cNvPicPr>
            <a:picLocks noChangeAspect="1"/>
          </p:cNvPicPr>
          <p:nvPr/>
        </p:nvPicPr>
        <p:blipFill>
          <a:blip r:embed="rId2" cstate="print"/>
          <a:srcRect/>
          <a:stretch>
            <a:fillRect/>
          </a:stretch>
        </p:blipFill>
        <p:spPr>
          <a:xfrm>
            <a:off x="6262370" y="3656330"/>
            <a:ext cx="3574415" cy="2522220"/>
          </a:xfrm>
          <a:prstGeom prst="rect">
            <a:avLst/>
          </a:prstGeom>
        </p:spPr>
      </p:pic>
      <p:grpSp>
        <p:nvGrpSpPr>
          <p:cNvPr id="27" name="组合 5127"/>
          <p:cNvGrpSpPr/>
          <p:nvPr/>
        </p:nvGrpSpPr>
        <p:grpSpPr>
          <a:xfrm>
            <a:off x="1471759" y="656591"/>
            <a:ext cx="5327821" cy="685800"/>
            <a:chOff x="-80" y="-7"/>
            <a:chExt cx="3482" cy="432"/>
          </a:xfrm>
        </p:grpSpPr>
        <p:sp>
          <p:nvSpPr>
            <p:cNvPr id="28" name="圆角矩形 5128"/>
            <p:cNvSpPr/>
            <p:nvPr/>
          </p:nvSpPr>
          <p:spPr>
            <a:xfrm>
              <a:off x="98" y="75"/>
              <a:ext cx="3304"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9" name="菱形 5129"/>
            <p:cNvSpPr/>
            <p:nvPr/>
          </p:nvSpPr>
          <p:spPr>
            <a:xfrm>
              <a:off x="-80" y="-7"/>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30"/>
            <p:cNvSpPr/>
            <p:nvPr/>
          </p:nvSpPr>
          <p:spPr>
            <a:xfrm>
              <a:off x="397" y="70"/>
              <a:ext cx="2519"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农业投资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additive="base">
                                        <p:cTn id="7" dur="500"/>
                                        <p:tgtEl>
                                          <p:spTgt spid="23556"/>
                                        </p:tgtEl>
                                        <p:attrNameLst>
                                          <p:attrName>ppt_y</p:attrName>
                                        </p:attrNameLst>
                                      </p:cBhvr>
                                      <p:tavLst>
                                        <p:tav tm="0">
                                          <p:val>
                                            <p:strVal val="#ppt_y+#ppt_h*1.125000"/>
                                          </p:val>
                                        </p:tav>
                                        <p:tav tm="100000">
                                          <p:val>
                                            <p:strVal val="#ppt_y"/>
                                          </p:val>
                                        </p:tav>
                                      </p:tavLst>
                                    </p:anim>
                                    <p:animEffect transition="in" filter="wipe(up)">
                                      <p:cBhvr>
                                        <p:cTn id="8" dur="500"/>
                                        <p:tgtEl>
                                          <p:spTgt spid="23556"/>
                                        </p:tgtEl>
                                      </p:cBhvr>
                                    </p:animEffect>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p:tgtEl>
                                          <p:spTgt spid="12"/>
                                        </p:tgtEl>
                                        <p:attrNameLst>
                                          <p:attrName>ppt_y</p:attrName>
                                        </p:attrNameLst>
                                      </p:cBhvr>
                                      <p:tavLst>
                                        <p:tav tm="0">
                                          <p:val>
                                            <p:strVal val="#ppt_y+#ppt_h*1.125000"/>
                                          </p:val>
                                        </p:tav>
                                        <p:tav tm="100000">
                                          <p:val>
                                            <p:strVal val="#ppt_y"/>
                                          </p:val>
                                        </p:tav>
                                      </p:tavLst>
                                    </p:anim>
                                    <p:animEffect transition="in" filter="wipe(up)">
                                      <p:cBhvr>
                                        <p:cTn id="16" dur="500"/>
                                        <p:tgtEl>
                                          <p:spTgt spid="12"/>
                                        </p:tgtEl>
                                      </p:cBhvr>
                                    </p:animEffect>
                                  </p:childTnLst>
                                </p:cTn>
                              </p:par>
                              <p:par>
                                <p:cTn id="17" presetID="12" presetClass="entr" presetSubtype="4"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ppt_y</p:attrName>
                                        </p:attrNameLst>
                                      </p:cBhvr>
                                      <p:tavLst>
                                        <p:tav tm="0">
                                          <p:val>
                                            <p:strVal val="#ppt_y+#ppt_h*1.125000"/>
                                          </p:val>
                                        </p:tav>
                                        <p:tav tm="100000">
                                          <p:val>
                                            <p:strVal val="#ppt_y"/>
                                          </p:val>
                                        </p:tav>
                                      </p:tavLst>
                                    </p:anim>
                                    <p:animEffect transition="in" filter="wipe(up)">
                                      <p:cBhvr>
                                        <p:cTn id="20" dur="500"/>
                                        <p:tgtEl>
                                          <p:spTgt spid="13"/>
                                        </p:tgtEl>
                                      </p:cBhvr>
                                    </p:animEffect>
                                  </p:childTnLst>
                                </p:cTn>
                              </p:par>
                              <p:par>
                                <p:cTn id="21" presetID="12" presetClass="entr" presetSubtype="4"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p:tgtEl>
                                          <p:spTgt spid="27"/>
                                        </p:tgtEl>
                                        <p:attrNameLst>
                                          <p:attrName>ppt_y</p:attrName>
                                        </p:attrNameLst>
                                      </p:cBhvr>
                                      <p:tavLst>
                                        <p:tav tm="0">
                                          <p:val>
                                            <p:strVal val="#ppt_y+#ppt_h*1.125000"/>
                                          </p:val>
                                        </p:tav>
                                        <p:tav tm="100000">
                                          <p:val>
                                            <p:strVal val="#ppt_y"/>
                                          </p:val>
                                        </p:tav>
                                      </p:tavLst>
                                    </p:anim>
                                    <p:animEffect transition="in" filter="wipe(up)">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内容占位符 2"/>
          <p:cNvSpPr>
            <a:spLocks noGrp="1"/>
          </p:cNvSpPr>
          <p:nvPr>
            <p:ph idx="1"/>
          </p:nvPr>
        </p:nvSpPr>
        <p:spPr>
          <a:xfrm>
            <a:off x="2000885" y="2332355"/>
            <a:ext cx="7889240" cy="1714500"/>
          </a:xfrm>
          <a:ln w="9525">
            <a:noFill/>
            <a:miter/>
          </a:ln>
        </p:spPr>
        <p:txBody>
          <a:bodyPr wrap="square" lIns="91440" tIns="45720" rIns="91440" bIns="45720" anchor="t"/>
          <a:lstStyle/>
          <a:p>
            <a:pPr algn="l" eaLnBrk="1" hangingPunct="1">
              <a:lnSpc>
                <a:spcPct val="210000"/>
              </a:lnSpc>
              <a:buFont typeface="Wingdings" pitchFamily="2" charset="2"/>
              <a:buNone/>
            </a:pPr>
            <a:r>
              <a:rPr lang="en-US" altLang="zh-CN" sz="1600" kern="1200" dirty="0">
                <a:solidFill>
                  <a:srgbClr val="000000"/>
                </a:solidFill>
                <a:latin typeface="华文中宋" charset="0"/>
                <a:ea typeface="华文中宋" charset="0"/>
                <a:cs typeface="+mn-cs"/>
                <a:sym typeface="Arial" charset="0"/>
              </a:rPr>
              <a:t>         </a:t>
            </a:r>
            <a:r>
              <a:rPr lang="zh-CN" altLang="en-US" sz="1600" b="1" kern="1200" dirty="0">
                <a:solidFill>
                  <a:srgbClr val="000000"/>
                </a:solidFill>
                <a:latin typeface="华文中宋" charset="0"/>
                <a:ea typeface="华文中宋" charset="0"/>
                <a:cs typeface="+mn-cs"/>
                <a:sym typeface="宋体" pitchFamily="2" charset="-122"/>
              </a:rPr>
              <a:t>蔬菜种植基地4000亩，</a:t>
            </a:r>
            <a:r>
              <a:rPr lang="zh-CN" altLang="en-US" sz="1600" b="1" kern="1200" dirty="0" smtClean="0">
                <a:solidFill>
                  <a:srgbClr val="000000"/>
                </a:solidFill>
                <a:latin typeface="华文中宋" charset="0"/>
                <a:ea typeface="华文中宋" charset="0"/>
                <a:cs typeface="+mn-cs"/>
                <a:sym typeface="宋体" pitchFamily="2" charset="-122"/>
              </a:rPr>
              <a:t>以季差化</a:t>
            </a:r>
            <a:r>
              <a:rPr lang="zh-CN" altLang="en-US" sz="1600" b="1" kern="1200" dirty="0">
                <a:solidFill>
                  <a:srgbClr val="000000"/>
                </a:solidFill>
                <a:latin typeface="华文中宋" charset="0"/>
                <a:ea typeface="华文中宋" charset="0"/>
                <a:cs typeface="+mn-cs"/>
                <a:sym typeface="宋体" pitchFamily="2" charset="-122"/>
              </a:rPr>
              <a:t>蔬菜种植为主，主要种植春季土豆、春季胡萝卜和夏季蒜苗、山药，采用休眠</a:t>
            </a:r>
            <a:r>
              <a:rPr lang="zh-CN" altLang="en-US" sz="1600" b="1" dirty="0">
                <a:solidFill>
                  <a:srgbClr val="000000"/>
                </a:solidFill>
                <a:latin typeface="华文中宋" charset="0"/>
                <a:ea typeface="华文中宋" charset="0"/>
                <a:sym typeface="宋体" pitchFamily="2" charset="-122"/>
              </a:rPr>
              <a:t>、</a:t>
            </a:r>
            <a:r>
              <a:rPr lang="zh-CN" altLang="en-US" sz="1600" b="1" kern="1200" dirty="0">
                <a:solidFill>
                  <a:srgbClr val="000000"/>
                </a:solidFill>
                <a:latin typeface="华文中宋" charset="0"/>
                <a:ea typeface="华文中宋" charset="0"/>
                <a:cs typeface="+mn-cs"/>
                <a:sym typeface="宋体" pitchFamily="2" charset="-122"/>
              </a:rPr>
              <a:t>催芽等生产技术，利用季节差抓住价格差，大幅增加土地收益。</a:t>
            </a:r>
          </a:p>
        </p:txBody>
      </p:sp>
      <p:grpSp>
        <p:nvGrpSpPr>
          <p:cNvPr id="22532" name="组合 3"/>
          <p:cNvGrpSpPr/>
          <p:nvPr/>
        </p:nvGrpSpPr>
        <p:grpSpPr>
          <a:xfrm>
            <a:off x="2159635" y="1694815"/>
            <a:ext cx="7618095" cy="755650"/>
            <a:chOff x="0" y="0"/>
            <a:chExt cx="4354" cy="688"/>
          </a:xfrm>
        </p:grpSpPr>
        <p:sp>
          <p:nvSpPr>
            <p:cNvPr id="16388" name="矩形 4"/>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6389" name="矩形 5"/>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6390" name="矩形 6"/>
            <p:cNvSpPr/>
            <p:nvPr/>
          </p:nvSpPr>
          <p:spPr>
            <a:xfrm>
              <a:off x="259" y="6"/>
              <a:ext cx="1361" cy="299"/>
            </a:xfrm>
            <a:prstGeom prst="rect">
              <a:avLst/>
            </a:prstGeom>
          </p:spPr>
          <p:txBody>
            <a:bodyPr wrap="none" fromWordArt="1">
              <a:prstTxWarp prst="textPlain">
                <a:avLst>
                  <a:gd name="adj" fmla="val 50000"/>
                </a:avLst>
              </a:prstTxWarp>
              <a:normAutofit fontScale="75000" lnSpcReduction="20000"/>
            </a:bodyPr>
            <a:lstStyle/>
            <a:p>
              <a:pPr algn="ctr"/>
              <a:r>
                <a:rPr lang="en-US" altLang="zh-CN" sz="2400">
                  <a:ln w="9525" cap="flat" cmpd="sng">
                    <a:solidFill>
                      <a:schemeClr val="bg1"/>
                    </a:solidFill>
                    <a:prstDash val="solid"/>
                    <a:miter/>
                    <a:headEnd type="none" w="med" len="med"/>
                    <a:tailEnd type="none" w="med" len="med"/>
                  </a:ln>
                  <a:solidFill>
                    <a:schemeClr val="bg1"/>
                  </a:solidFill>
                  <a:latin typeface="黑体" charset="0"/>
                  <a:ea typeface="黑体" charset="0"/>
                </a:rPr>
                <a:t>4</a:t>
              </a:r>
              <a:r>
                <a:rPr lang="zh-CN" altLang="en-US" sz="2400">
                  <a:ln w="9525" cap="flat" cmpd="sng">
                    <a:solidFill>
                      <a:schemeClr val="bg1"/>
                    </a:solidFill>
                    <a:prstDash val="solid"/>
                    <a:miter/>
                    <a:headEnd type="none" w="med" len="med"/>
                    <a:tailEnd type="none" w="med" len="med"/>
                  </a:ln>
                  <a:solidFill>
                    <a:schemeClr val="bg1"/>
                  </a:solidFill>
                  <a:latin typeface="黑体" charset="0"/>
                  <a:ea typeface="黑体" charset="0"/>
                </a:rPr>
                <a:t>000亩</a:t>
              </a:r>
            </a:p>
          </p:txBody>
        </p:sp>
        <p:sp>
          <p:nvSpPr>
            <p:cNvPr id="16391" name="矩形 7"/>
            <p:cNvSpPr/>
            <p:nvPr/>
          </p:nvSpPr>
          <p:spPr>
            <a:xfrm>
              <a:off x="1678" y="54"/>
              <a:ext cx="2676" cy="408"/>
            </a:xfrm>
            <a:prstGeom prst="rect">
              <a:avLst/>
            </a:prstGeom>
            <a:noFill/>
            <a:ln w="9525">
              <a:noFill/>
              <a:miter/>
            </a:ln>
          </p:spPr>
          <p:txBody>
            <a:bodyPr anchor="ctr"/>
            <a:lstStyle/>
            <a:p>
              <a:pPr lvl="0" algn="ctr">
                <a:buClr>
                  <a:srgbClr val="000000"/>
                </a:buClr>
              </a:pPr>
              <a:r>
                <a:rPr lang="zh-CN" altLang="en-US" sz="2000" b="1" dirty="0">
                  <a:solidFill>
                    <a:schemeClr val="tx1">
                      <a:lumMod val="50000"/>
                    </a:schemeClr>
                  </a:solidFill>
                  <a:latin typeface="Arial" charset="0"/>
                  <a:ea typeface="华文细黑" pitchFamily="2" charset="-122"/>
                  <a:sym typeface="Arial" charset="0"/>
                </a:rPr>
                <a:t>蔬菜种植基地</a:t>
              </a:r>
            </a:p>
          </p:txBody>
        </p:sp>
        <p:sp>
          <p:nvSpPr>
            <p:cNvPr id="16392" name="任意多边形 8"/>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6393" name="任意多边形 9"/>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pic>
        <p:nvPicPr>
          <p:cNvPr id="22540" name="图片 10" descr="043"/>
          <p:cNvPicPr>
            <a:picLocks noChangeAspect="1"/>
          </p:cNvPicPr>
          <p:nvPr/>
        </p:nvPicPr>
        <p:blipFill>
          <a:blip r:embed="rId1" cstate="print"/>
          <a:srcRect/>
          <a:stretch>
            <a:fillRect/>
          </a:stretch>
        </p:blipFill>
        <p:spPr>
          <a:xfrm>
            <a:off x="2286953" y="3909378"/>
            <a:ext cx="3606800" cy="2405062"/>
          </a:xfrm>
          <a:prstGeom prst="rect">
            <a:avLst/>
          </a:prstGeom>
          <a:noFill/>
          <a:ln w="9525">
            <a:noFill/>
            <a:miter/>
          </a:ln>
        </p:spPr>
      </p:pic>
      <p:pic>
        <p:nvPicPr>
          <p:cNvPr id="5" name="图片 4" descr="CF41BE3BEA6D8E2A19C78564CA53C8A3"/>
          <p:cNvPicPr>
            <a:picLocks noChangeAspect="1"/>
          </p:cNvPicPr>
          <p:nvPr/>
        </p:nvPicPr>
        <p:blipFill>
          <a:blip r:embed="rId2" cstate="print"/>
          <a:srcRect/>
          <a:stretch>
            <a:fillRect/>
          </a:stretch>
        </p:blipFill>
        <p:spPr>
          <a:xfrm>
            <a:off x="5960745" y="3909695"/>
            <a:ext cx="3681095" cy="2449195"/>
          </a:xfrm>
          <a:prstGeom prst="rect">
            <a:avLst/>
          </a:prstGeom>
        </p:spPr>
      </p:pic>
      <p:grpSp>
        <p:nvGrpSpPr>
          <p:cNvPr id="27" name="组合 5127"/>
          <p:cNvGrpSpPr/>
          <p:nvPr/>
        </p:nvGrpSpPr>
        <p:grpSpPr>
          <a:xfrm>
            <a:off x="1471759" y="728981"/>
            <a:ext cx="5327821" cy="685800"/>
            <a:chOff x="-80" y="-7"/>
            <a:chExt cx="3482" cy="432"/>
          </a:xfrm>
        </p:grpSpPr>
        <p:sp>
          <p:nvSpPr>
            <p:cNvPr id="28" name="圆角矩形 5128"/>
            <p:cNvSpPr/>
            <p:nvPr/>
          </p:nvSpPr>
          <p:spPr>
            <a:xfrm>
              <a:off x="98" y="75"/>
              <a:ext cx="3304"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9" name="菱形 5129"/>
            <p:cNvSpPr/>
            <p:nvPr/>
          </p:nvSpPr>
          <p:spPr>
            <a:xfrm>
              <a:off x="-80" y="-7"/>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30"/>
            <p:cNvSpPr/>
            <p:nvPr/>
          </p:nvSpPr>
          <p:spPr>
            <a:xfrm>
              <a:off x="397" y="70"/>
              <a:ext cx="2519"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农业投资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p:tgtEl>
                                          <p:spTgt spid="22531">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2531">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22532"/>
                                        </p:tgtEl>
                                        <p:attrNameLst>
                                          <p:attrName>style.visibility</p:attrName>
                                        </p:attrNameLst>
                                      </p:cBhvr>
                                      <p:to>
                                        <p:strVal val="visible"/>
                                      </p:to>
                                    </p:set>
                                    <p:anim calcmode="lin" valueType="num">
                                      <p:cBhvr additive="base">
                                        <p:cTn id="11" dur="500"/>
                                        <p:tgtEl>
                                          <p:spTgt spid="22532"/>
                                        </p:tgtEl>
                                        <p:attrNameLst>
                                          <p:attrName>ppt_y</p:attrName>
                                        </p:attrNameLst>
                                      </p:cBhvr>
                                      <p:tavLst>
                                        <p:tav tm="0">
                                          <p:val>
                                            <p:strVal val="#ppt_y+#ppt_h*1.125000"/>
                                          </p:val>
                                        </p:tav>
                                        <p:tav tm="100000">
                                          <p:val>
                                            <p:strVal val="#ppt_y"/>
                                          </p:val>
                                        </p:tav>
                                      </p:tavLst>
                                    </p:anim>
                                    <p:animEffect transition="in" filter="wipe(up)">
                                      <p:cBhvr>
                                        <p:cTn id="12" dur="500"/>
                                        <p:tgtEl>
                                          <p:spTgt spid="22532"/>
                                        </p:tgtEl>
                                      </p:cBhvr>
                                    </p:animEffect>
                                  </p:childTnLst>
                                </p:cTn>
                              </p:par>
                              <p:par>
                                <p:cTn id="13" presetID="12" presetClass="entr" presetSubtype="4" fill="hold" nodeType="withEffect">
                                  <p:stCondLst>
                                    <p:cond delay="0"/>
                                  </p:stCondLst>
                                  <p:childTnLst>
                                    <p:set>
                                      <p:cBhvr>
                                        <p:cTn id="14" dur="1" fill="hold">
                                          <p:stCondLst>
                                            <p:cond delay="0"/>
                                          </p:stCondLst>
                                        </p:cTn>
                                        <p:tgtEl>
                                          <p:spTgt spid="22540"/>
                                        </p:tgtEl>
                                        <p:attrNameLst>
                                          <p:attrName>style.visibility</p:attrName>
                                        </p:attrNameLst>
                                      </p:cBhvr>
                                      <p:to>
                                        <p:strVal val="visible"/>
                                      </p:to>
                                    </p:set>
                                    <p:anim calcmode="lin" valueType="num">
                                      <p:cBhvr additive="base">
                                        <p:cTn id="15" dur="500"/>
                                        <p:tgtEl>
                                          <p:spTgt spid="22540"/>
                                        </p:tgtEl>
                                        <p:attrNameLst>
                                          <p:attrName>ppt_y</p:attrName>
                                        </p:attrNameLst>
                                      </p:cBhvr>
                                      <p:tavLst>
                                        <p:tav tm="0">
                                          <p:val>
                                            <p:strVal val="#ppt_y+#ppt_h*1.125000"/>
                                          </p:val>
                                        </p:tav>
                                        <p:tav tm="100000">
                                          <p:val>
                                            <p:strVal val="#ppt_y"/>
                                          </p:val>
                                        </p:tav>
                                      </p:tavLst>
                                    </p:anim>
                                    <p:animEffect transition="in" filter="wipe(up)">
                                      <p:cBhvr>
                                        <p:cTn id="16" dur="500"/>
                                        <p:tgtEl>
                                          <p:spTgt spid="22540"/>
                                        </p:tgtEl>
                                      </p:cBhvr>
                                    </p:animEffect>
                                  </p:childTnLst>
                                </p:cTn>
                              </p:par>
                              <p:par>
                                <p:cTn id="17" presetID="1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par>
                                <p:cTn id="21" presetID="12" presetClass="entr" presetSubtype="4"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p:tgtEl>
                                          <p:spTgt spid="27"/>
                                        </p:tgtEl>
                                        <p:attrNameLst>
                                          <p:attrName>ppt_y</p:attrName>
                                        </p:attrNameLst>
                                      </p:cBhvr>
                                      <p:tavLst>
                                        <p:tav tm="0">
                                          <p:val>
                                            <p:strVal val="#ppt_y+#ppt_h*1.125000"/>
                                          </p:val>
                                        </p:tav>
                                        <p:tav tm="100000">
                                          <p:val>
                                            <p:strVal val="#ppt_y"/>
                                          </p:val>
                                        </p:tav>
                                      </p:tavLst>
                                    </p:anim>
                                    <p:animEffect transition="in" filter="wipe(up)">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76425" y="1696085"/>
            <a:ext cx="7924165" cy="730885"/>
            <a:chOff x="0" y="0"/>
            <a:chExt cx="4354" cy="688"/>
          </a:xfrm>
        </p:grpSpPr>
        <p:sp>
          <p:nvSpPr>
            <p:cNvPr id="12" name="矩形 11"/>
            <p:cNvSpPr/>
            <p:nvPr/>
          </p:nvSpPr>
          <p:spPr>
            <a:xfrm>
              <a:off x="0" y="54"/>
              <a:ext cx="4354" cy="453"/>
            </a:xfrm>
            <a:prstGeom prst="rect">
              <a:avLst/>
            </a:prstGeom>
            <a:gradFill rotWithShape="1">
              <a:gsLst>
                <a:gs pos="0">
                  <a:srgbClr val="DDDDDD"/>
                </a:gs>
                <a:gs pos="100000">
                  <a:srgbClr val="FFFFFF"/>
                </a:gs>
              </a:gsLst>
              <a:lin ang="54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3" name="矩形 12"/>
            <p:cNvSpPr/>
            <p:nvPr/>
          </p:nvSpPr>
          <p:spPr>
            <a:xfrm>
              <a:off x="181" y="0"/>
              <a:ext cx="1497" cy="326"/>
            </a:xfrm>
            <a:prstGeom prst="rect">
              <a:avLst/>
            </a:prstGeom>
            <a:gradFill rotWithShape="1">
              <a:gsLst>
                <a:gs pos="0">
                  <a:srgbClr val="15A2E9"/>
                </a:gs>
                <a:gs pos="100000">
                  <a:srgbClr val="3FB564"/>
                </a:gs>
              </a:gsLst>
              <a:lin ang="18900000" scaled="1"/>
              <a:tileRect/>
            </a:gradFill>
            <a:ln w="9525">
              <a:noFill/>
              <a:miter/>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14" name="矩形 13"/>
            <p:cNvSpPr/>
            <p:nvPr/>
          </p:nvSpPr>
          <p:spPr>
            <a:xfrm>
              <a:off x="259" y="26"/>
              <a:ext cx="1361" cy="293"/>
            </a:xfrm>
            <a:prstGeom prst="rect">
              <a:avLst/>
            </a:prstGeom>
          </p:spPr>
          <p:txBody>
            <a:bodyPr wrap="none" fromWordArt="1">
              <a:prstTxWarp prst="textPlain">
                <a:avLst>
                  <a:gd name="adj" fmla="val 50000"/>
                </a:avLst>
              </a:prstTxWarp>
              <a:normAutofit fontScale="70000" lnSpcReduction="20000"/>
            </a:bodyPr>
            <a:lstStyle/>
            <a:p>
              <a:pPr algn="ctr"/>
              <a:r>
                <a:rPr lang="en-US" altLang="zh-CN" sz="2400">
                  <a:ln w="9525" cap="flat" cmpd="sng">
                    <a:solidFill>
                      <a:schemeClr val="bg1"/>
                    </a:solidFill>
                    <a:prstDash val="solid"/>
                    <a:miter/>
                    <a:headEnd type="none" w="med" len="med"/>
                    <a:tailEnd type="none" w="med" len="med"/>
                  </a:ln>
                  <a:solidFill>
                    <a:schemeClr val="bg1"/>
                  </a:solidFill>
                  <a:latin typeface="黑体" charset="0"/>
                  <a:ea typeface="黑体" charset="0"/>
                </a:rPr>
                <a:t>2</a:t>
              </a:r>
              <a:r>
                <a:rPr lang="zh-CN" altLang="en-US" sz="2400">
                  <a:ln w="9525" cap="flat" cmpd="sng">
                    <a:solidFill>
                      <a:schemeClr val="bg1"/>
                    </a:solidFill>
                    <a:prstDash val="solid"/>
                    <a:miter/>
                    <a:headEnd type="none" w="med" len="med"/>
                    <a:tailEnd type="none" w="med" len="med"/>
                  </a:ln>
                  <a:solidFill>
                    <a:schemeClr val="bg1"/>
                  </a:solidFill>
                  <a:latin typeface="黑体" charset="0"/>
                  <a:ea typeface="黑体" charset="0"/>
                </a:rPr>
                <a:t>000亩</a:t>
              </a:r>
            </a:p>
          </p:txBody>
        </p:sp>
        <p:sp>
          <p:nvSpPr>
            <p:cNvPr id="15" name="矩形 14"/>
            <p:cNvSpPr/>
            <p:nvPr/>
          </p:nvSpPr>
          <p:spPr>
            <a:xfrm>
              <a:off x="1678" y="54"/>
              <a:ext cx="2676" cy="408"/>
            </a:xfrm>
            <a:prstGeom prst="rect">
              <a:avLst/>
            </a:prstGeom>
            <a:noFill/>
            <a:ln w="9525">
              <a:noFill/>
              <a:miter/>
            </a:ln>
          </p:spPr>
          <p:txBody>
            <a:bodyPr anchor="ctr"/>
            <a:lstStyle/>
            <a:p>
              <a:pPr lvl="0" algn="ctr">
                <a:buClr>
                  <a:srgbClr val="000000"/>
                </a:buClr>
              </a:pPr>
              <a:r>
                <a:rPr lang="en-US" altLang="zh-CN" sz="2000" b="1" dirty="0">
                  <a:solidFill>
                    <a:schemeClr val="tx1">
                      <a:lumMod val="50000"/>
                    </a:schemeClr>
                  </a:solidFill>
                  <a:ea typeface="华文细黑" pitchFamily="2" charset="-122"/>
                  <a:cs typeface="+mn-ea"/>
                  <a:sym typeface="Arial" charset="0"/>
                </a:rPr>
                <a:t>  </a:t>
              </a:r>
              <a:r>
                <a:rPr lang="zh-CN" altLang="en-US" sz="2000" b="1" dirty="0">
                  <a:solidFill>
                    <a:schemeClr val="tx1">
                      <a:lumMod val="50000"/>
                    </a:schemeClr>
                  </a:solidFill>
                  <a:ea typeface="华文细黑" pitchFamily="2" charset="-122"/>
                  <a:cs typeface="+mn-ea"/>
                  <a:sym typeface="Arial" charset="0"/>
                </a:rPr>
                <a:t>黑龙江五常优质香米生产基地</a:t>
              </a:r>
              <a:endParaRPr lang="zh-CN" altLang="en-US" sz="2000" b="1" dirty="0">
                <a:solidFill>
                  <a:schemeClr val="tx1">
                    <a:lumMod val="50000"/>
                  </a:schemeClr>
                </a:solidFill>
                <a:latin typeface="Arial" charset="0"/>
                <a:ea typeface="华文细黑" pitchFamily="2" charset="-122"/>
                <a:cs typeface="+mn-ea"/>
                <a:sym typeface="Arial" charset="0"/>
              </a:endParaRPr>
            </a:p>
          </p:txBody>
        </p:sp>
        <p:sp>
          <p:nvSpPr>
            <p:cNvPr id="16" name="任意多边形 15"/>
            <p:cNvSpPr/>
            <p:nvPr/>
          </p:nvSpPr>
          <p:spPr>
            <a:xfrm>
              <a:off x="0" y="507"/>
              <a:ext cx="4354"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gs>
              </a:gsLst>
              <a:lin ang="5400000" scaled="1"/>
              <a:tileRect/>
            </a:gradFill>
            <a:ln w="9525">
              <a:noFill/>
            </a:ln>
          </p:spPr>
          <p:txBody>
            <a:bodyPr/>
            <a:lstStyle/>
            <a:p>
              <a:endParaRPr lang="zh-CN" altLang="en-US"/>
            </a:p>
          </p:txBody>
        </p:sp>
        <p:sp>
          <p:nvSpPr>
            <p:cNvPr id="17" name="任意多边形 16"/>
            <p:cNvSpPr/>
            <p:nvPr/>
          </p:nvSpPr>
          <p:spPr>
            <a:xfrm>
              <a:off x="181" y="320"/>
              <a:ext cx="1497" cy="181"/>
            </a:xfrm>
            <a:custGeom>
              <a:avLst/>
              <a:gdLst/>
              <a:ahLst/>
              <a:cxnLst>
                <a:cxn ang="0">
                  <a:pos x="0" y="0"/>
                </a:cxn>
                <a:cxn ang="0">
                  <a:pos x="0" y="0"/>
                </a:cxn>
                <a:cxn ang="0">
                  <a:pos x="0" y="0"/>
                </a:cxn>
                <a:cxn ang="0">
                  <a:pos x="0" y="0"/>
                </a:cxn>
              </a:cxnLst>
              <a:rect l="0" t="0" r="0" b="0"/>
              <a:pathLst>
                <a:path w="21600" h="21600">
                  <a:moveTo>
                    <a:pt x="0" y="0"/>
                  </a:moveTo>
                  <a:lnTo>
                    <a:pt x="1072" y="21600"/>
                  </a:lnTo>
                  <a:lnTo>
                    <a:pt x="20528" y="21600"/>
                  </a:lnTo>
                  <a:lnTo>
                    <a:pt x="21600" y="0"/>
                  </a:lnTo>
                  <a:lnTo>
                    <a:pt x="0" y="0"/>
                  </a:lnTo>
                  <a:close/>
                </a:path>
              </a:pathLst>
            </a:custGeom>
            <a:gradFill rotWithShape="1">
              <a:gsLst>
                <a:gs pos="0">
                  <a:srgbClr val="3FB564"/>
                </a:gs>
                <a:gs pos="100000">
                  <a:srgbClr val="FFFFFF"/>
                </a:gs>
              </a:gsLst>
              <a:lin ang="5400000" scaled="1"/>
              <a:tileRect/>
            </a:gradFill>
            <a:ln w="9525">
              <a:noFill/>
            </a:ln>
          </p:spPr>
          <p:txBody>
            <a:bodyPr/>
            <a:lstStyle/>
            <a:p>
              <a:endParaRPr lang="zh-CN" altLang="en-US"/>
            </a:p>
          </p:txBody>
        </p:sp>
      </p:grpSp>
      <p:sp>
        <p:nvSpPr>
          <p:cNvPr id="5" name="文本框 4"/>
          <p:cNvSpPr txBox="1"/>
          <p:nvPr/>
        </p:nvSpPr>
        <p:spPr>
          <a:xfrm>
            <a:off x="1820545" y="2535555"/>
            <a:ext cx="8488045" cy="919480"/>
          </a:xfrm>
          <a:prstGeom prst="rect">
            <a:avLst/>
          </a:prstGeom>
          <a:noFill/>
        </p:spPr>
        <p:txBody>
          <a:bodyPr wrap="square" rtlCol="0">
            <a:spAutoFit/>
          </a:bodyPr>
          <a:lstStyle/>
          <a:p>
            <a:pPr>
              <a:lnSpc>
                <a:spcPct val="170000"/>
              </a:lnSpc>
            </a:pPr>
            <a:r>
              <a:rPr lang="en-US" altLang="zh-CN" sz="1600" b="1" dirty="0">
                <a:solidFill>
                  <a:srgbClr val="000000"/>
                </a:solidFill>
                <a:latin typeface="华文中宋" charset="0"/>
                <a:ea typeface="华文中宋" charset="0"/>
                <a:cs typeface="+mn-cs"/>
                <a:sym typeface="+mn-ea"/>
              </a:rPr>
              <a:t>      </a:t>
            </a:r>
            <a:r>
              <a:rPr lang="zh-CN" altLang="en-US" sz="1600" b="1" dirty="0">
                <a:solidFill>
                  <a:srgbClr val="000000"/>
                </a:solidFill>
                <a:latin typeface="华文中宋" charset="0"/>
                <a:ea typeface="华文中宋" charset="0"/>
                <a:cs typeface="+mn-cs"/>
                <a:sym typeface="+mn-ea"/>
              </a:rPr>
              <a:t>基地坐落在五常龙凤山，属于世界三大黑土带之一，土质肥沃，土壤中富含草炭有机质，堪称“膏腴”之</a:t>
            </a:r>
            <a:r>
              <a:rPr lang="zh-CN" altLang="en-US" sz="1600" b="1" dirty="0" smtClean="0">
                <a:solidFill>
                  <a:srgbClr val="000000"/>
                </a:solidFill>
                <a:latin typeface="华文中宋" charset="0"/>
                <a:ea typeface="华文中宋" charset="0"/>
                <a:cs typeface="+mn-cs"/>
                <a:sym typeface="+mn-ea"/>
              </a:rPr>
              <a:t>地，</a:t>
            </a:r>
            <a:r>
              <a:rPr lang="zh-CN" altLang="en-US" sz="1600" b="1" dirty="0" smtClean="0">
                <a:solidFill>
                  <a:srgbClr val="000000"/>
                </a:solidFill>
                <a:latin typeface="华文中宋" charset="0"/>
                <a:ea typeface="华文中宋" charset="0"/>
                <a:sym typeface="+mn-ea"/>
              </a:rPr>
              <a:t>生产的大米味香纯正、</a:t>
            </a:r>
            <a:r>
              <a:rPr lang="zh-CN" altLang="en-US" sz="1600" b="1" dirty="0" smtClean="0">
                <a:solidFill>
                  <a:srgbClr val="000000"/>
                </a:solidFill>
                <a:latin typeface="华文中宋" charset="0"/>
                <a:ea typeface="华文中宋" charset="0"/>
                <a:cs typeface="+mn-cs"/>
              </a:rPr>
              <a:t>口感劲道</a:t>
            </a:r>
            <a:r>
              <a:rPr lang="zh-CN" altLang="en-US" sz="1600" b="1" dirty="0">
                <a:solidFill>
                  <a:srgbClr val="000000"/>
                </a:solidFill>
                <a:latin typeface="华文中宋" charset="0"/>
                <a:ea typeface="华文中宋" charset="0"/>
                <a:cs typeface="+mn-cs"/>
              </a:rPr>
              <a:t>、营养丰富、健康</a:t>
            </a:r>
            <a:r>
              <a:rPr lang="zh-CN" altLang="en-US" sz="1600" b="1" dirty="0" smtClean="0">
                <a:solidFill>
                  <a:srgbClr val="000000"/>
                </a:solidFill>
                <a:latin typeface="华文中宋" charset="0"/>
                <a:ea typeface="华文中宋" charset="0"/>
                <a:cs typeface="+mn-cs"/>
              </a:rPr>
              <a:t>安全。</a:t>
            </a:r>
          </a:p>
        </p:txBody>
      </p:sp>
      <p:pic>
        <p:nvPicPr>
          <p:cNvPr id="6" name="图片 5" descr="5c485546-64fa-4c28-89bb-927b5ccf0c4b"/>
          <p:cNvPicPr>
            <a:picLocks noChangeAspect="1"/>
          </p:cNvPicPr>
          <p:nvPr/>
        </p:nvPicPr>
        <p:blipFill>
          <a:blip r:embed="rId1" cstate="print"/>
          <a:srcRect/>
          <a:stretch>
            <a:fillRect/>
          </a:stretch>
        </p:blipFill>
        <p:spPr>
          <a:xfrm>
            <a:off x="2205990" y="3815080"/>
            <a:ext cx="3799840" cy="2518410"/>
          </a:xfrm>
          <a:prstGeom prst="rect">
            <a:avLst/>
          </a:prstGeom>
        </p:spPr>
      </p:pic>
      <p:pic>
        <p:nvPicPr>
          <p:cNvPr id="7" name="图片 6" descr="28405207-8191-4336-9f4c-1f14c4521cc4"/>
          <p:cNvPicPr>
            <a:picLocks noChangeAspect="1"/>
          </p:cNvPicPr>
          <p:nvPr/>
        </p:nvPicPr>
        <p:blipFill>
          <a:blip r:embed="rId2" cstate="print"/>
          <a:srcRect/>
          <a:stretch>
            <a:fillRect/>
          </a:stretch>
        </p:blipFill>
        <p:spPr>
          <a:xfrm>
            <a:off x="6155690" y="3851275"/>
            <a:ext cx="3747770" cy="2487930"/>
          </a:xfrm>
          <a:prstGeom prst="rect">
            <a:avLst/>
          </a:prstGeom>
        </p:spPr>
      </p:pic>
      <p:grpSp>
        <p:nvGrpSpPr>
          <p:cNvPr id="27" name="组合 5127"/>
          <p:cNvGrpSpPr/>
          <p:nvPr/>
        </p:nvGrpSpPr>
        <p:grpSpPr>
          <a:xfrm>
            <a:off x="1471759" y="728981"/>
            <a:ext cx="5327821" cy="685800"/>
            <a:chOff x="-80" y="-7"/>
            <a:chExt cx="3482" cy="432"/>
          </a:xfrm>
        </p:grpSpPr>
        <p:sp>
          <p:nvSpPr>
            <p:cNvPr id="28" name="圆角矩形 5128"/>
            <p:cNvSpPr/>
            <p:nvPr/>
          </p:nvSpPr>
          <p:spPr>
            <a:xfrm>
              <a:off x="98" y="75"/>
              <a:ext cx="3304"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9" name="菱形 5129"/>
            <p:cNvSpPr/>
            <p:nvPr/>
          </p:nvSpPr>
          <p:spPr>
            <a:xfrm>
              <a:off x="-80" y="-7"/>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30"/>
            <p:cNvSpPr/>
            <p:nvPr/>
          </p:nvSpPr>
          <p:spPr>
            <a:xfrm>
              <a:off x="397" y="70"/>
              <a:ext cx="2519"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农业投资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par>
                                <p:cTn id="17" presetID="1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par>
                                <p:cTn id="21" presetID="12" presetClass="entr" presetSubtype="4"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p:tgtEl>
                                          <p:spTgt spid="27"/>
                                        </p:tgtEl>
                                        <p:attrNameLst>
                                          <p:attrName>ppt_y</p:attrName>
                                        </p:attrNameLst>
                                      </p:cBhvr>
                                      <p:tavLst>
                                        <p:tav tm="0">
                                          <p:val>
                                            <p:strVal val="#ppt_y+#ppt_h*1.125000"/>
                                          </p:val>
                                        </p:tav>
                                        <p:tav tm="100000">
                                          <p:val>
                                            <p:strVal val="#ppt_y"/>
                                          </p:val>
                                        </p:tav>
                                      </p:tavLst>
                                    </p:anim>
                                    <p:animEffect transition="in" filter="wipe(up)">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utoShape 3"/>
          <p:cNvSpPr>
            <a:spLocks noChangeArrowheads="1"/>
          </p:cNvSpPr>
          <p:nvPr/>
        </p:nvSpPr>
        <p:spPr bwMode="auto">
          <a:xfrm>
            <a:off x="5413058" y="3170330"/>
            <a:ext cx="1731962" cy="1647825"/>
          </a:xfrm>
          <a:prstGeom prst="pentagon">
            <a:avLst/>
          </a:prstGeom>
          <a:solidFill>
            <a:schemeClr val="tx1">
              <a:lumMod val="50000"/>
              <a:lumOff val="50000"/>
            </a:schemeClr>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lstStyle>
            <a:lvl1pPr>
              <a:defRPr sz="1300" b="1">
                <a:solidFill>
                  <a:srgbClr val="000000"/>
                </a:solidFill>
                <a:latin typeface="Arial" pitchFamily="34" charset="0"/>
                <a:ea typeface="宋体" pitchFamily="2" charset="-122"/>
              </a:defRPr>
            </a:lvl1pPr>
            <a:lvl2pPr marL="742950" indent="-285750">
              <a:defRPr sz="1300" b="1">
                <a:solidFill>
                  <a:srgbClr val="000000"/>
                </a:solidFill>
                <a:latin typeface="Arial" pitchFamily="34" charset="0"/>
                <a:ea typeface="宋体" pitchFamily="2" charset="-122"/>
              </a:defRPr>
            </a:lvl2pPr>
            <a:lvl3pPr marL="1143000" indent="-228600">
              <a:defRPr sz="1300" b="1">
                <a:solidFill>
                  <a:srgbClr val="000000"/>
                </a:solidFill>
                <a:latin typeface="Arial" pitchFamily="34" charset="0"/>
                <a:ea typeface="宋体" pitchFamily="2" charset="-122"/>
              </a:defRPr>
            </a:lvl3pPr>
            <a:lvl4pPr marL="1600200" indent="-228600">
              <a:defRPr sz="1300" b="1">
                <a:solidFill>
                  <a:srgbClr val="000000"/>
                </a:solidFill>
                <a:latin typeface="Arial" pitchFamily="34" charset="0"/>
                <a:ea typeface="宋体" pitchFamily="2" charset="-122"/>
              </a:defRPr>
            </a:lvl4pPr>
            <a:lvl5pPr marL="2057400" indent="-228600">
              <a:defRPr sz="1300" b="1">
                <a:solidFill>
                  <a:srgbClr val="000000"/>
                </a:solidFill>
                <a:latin typeface="Arial"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itchFamily="34" charset="0"/>
                <a:ea typeface="宋体" pitchFamily="2" charset="-122"/>
              </a:defRPr>
            </a:lvl9pPr>
          </a:lstStyle>
          <a:p>
            <a:endParaRPr lang="zh-CN" altLang="en-US"/>
          </a:p>
        </p:txBody>
      </p:sp>
      <p:sp>
        <p:nvSpPr>
          <p:cNvPr id="23" name="Rectangle 8"/>
          <p:cNvSpPr>
            <a:spLocks noChangeArrowheads="1"/>
          </p:cNvSpPr>
          <p:nvPr/>
        </p:nvSpPr>
        <p:spPr bwMode="auto">
          <a:xfrm>
            <a:off x="5831840" y="3593465"/>
            <a:ext cx="919480" cy="859790"/>
          </a:xfrm>
          <a:prstGeom prst="rect">
            <a:avLst/>
          </a:prstGeom>
          <a:noFill/>
          <a:ln>
            <a:noFill/>
          </a:ln>
          <a:effectLst>
            <a:glow rad="63500">
              <a:schemeClr val="accent1">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nchor="ctr">
            <a:spAutoFit/>
          </a:bodyPr>
          <a:lstStyle>
            <a:lvl1pPr defTabSz="330200">
              <a:tabLst>
                <a:tab pos="8521700" algn="r"/>
              </a:tabLst>
              <a:defRPr sz="1300" b="1">
                <a:solidFill>
                  <a:srgbClr val="000000"/>
                </a:solidFill>
                <a:latin typeface="Arial" pitchFamily="34" charset="0"/>
                <a:ea typeface="宋体" pitchFamily="2" charset="-122"/>
              </a:defRPr>
            </a:lvl1pPr>
            <a:lvl2pPr marL="742950" indent="-285750" defTabSz="330200">
              <a:tabLst>
                <a:tab pos="8521700" algn="r"/>
              </a:tabLst>
              <a:defRPr sz="1300" b="1">
                <a:solidFill>
                  <a:srgbClr val="000000"/>
                </a:solidFill>
                <a:latin typeface="Arial" pitchFamily="34" charset="0"/>
                <a:ea typeface="宋体" pitchFamily="2" charset="-122"/>
              </a:defRPr>
            </a:lvl2pPr>
            <a:lvl3pPr marL="1143000" indent="-228600" defTabSz="330200">
              <a:tabLst>
                <a:tab pos="8521700" algn="r"/>
              </a:tabLst>
              <a:defRPr sz="1300" b="1">
                <a:solidFill>
                  <a:srgbClr val="000000"/>
                </a:solidFill>
                <a:latin typeface="Arial" pitchFamily="34" charset="0"/>
                <a:ea typeface="宋体" pitchFamily="2" charset="-122"/>
              </a:defRPr>
            </a:lvl3pPr>
            <a:lvl4pPr marL="1600200" indent="-228600" defTabSz="330200">
              <a:tabLst>
                <a:tab pos="8521700" algn="r"/>
              </a:tabLst>
              <a:defRPr sz="1300" b="1">
                <a:solidFill>
                  <a:srgbClr val="000000"/>
                </a:solidFill>
                <a:latin typeface="Arial" pitchFamily="34" charset="0"/>
                <a:ea typeface="宋体" pitchFamily="2" charset="-122"/>
              </a:defRPr>
            </a:lvl4pPr>
            <a:lvl5pPr marL="2057400" indent="-228600" defTabSz="330200">
              <a:tabLst>
                <a:tab pos="8521700" algn="r"/>
              </a:tabLst>
              <a:defRPr sz="1300" b="1">
                <a:solidFill>
                  <a:srgbClr val="000000"/>
                </a:solidFill>
                <a:latin typeface="Arial" pitchFamily="34" charset="0"/>
                <a:ea typeface="宋体" pitchFamily="2" charset="-122"/>
              </a:defRPr>
            </a:lvl5pPr>
            <a:lvl6pPr marL="2514600" indent="-228600" defTabSz="330200" eaLnBrk="0" fontAlgn="base" hangingPunct="0">
              <a:spcBef>
                <a:spcPct val="0"/>
              </a:spcBef>
              <a:spcAft>
                <a:spcPct val="0"/>
              </a:spcAft>
              <a:tabLst>
                <a:tab pos="8521700" algn="r"/>
              </a:tabLst>
              <a:defRPr sz="1300" b="1">
                <a:solidFill>
                  <a:srgbClr val="000000"/>
                </a:solidFill>
                <a:latin typeface="Arial" pitchFamily="34" charset="0"/>
                <a:ea typeface="宋体" pitchFamily="2" charset="-122"/>
              </a:defRPr>
            </a:lvl6pPr>
            <a:lvl7pPr marL="2971800" indent="-228600" defTabSz="330200" eaLnBrk="0" fontAlgn="base" hangingPunct="0">
              <a:spcBef>
                <a:spcPct val="0"/>
              </a:spcBef>
              <a:spcAft>
                <a:spcPct val="0"/>
              </a:spcAft>
              <a:tabLst>
                <a:tab pos="8521700" algn="r"/>
              </a:tabLst>
              <a:defRPr sz="1300" b="1">
                <a:solidFill>
                  <a:srgbClr val="000000"/>
                </a:solidFill>
                <a:latin typeface="Arial" pitchFamily="34" charset="0"/>
                <a:ea typeface="宋体" pitchFamily="2" charset="-122"/>
              </a:defRPr>
            </a:lvl7pPr>
            <a:lvl8pPr marL="3429000" indent="-228600" defTabSz="330200" eaLnBrk="0" fontAlgn="base" hangingPunct="0">
              <a:spcBef>
                <a:spcPct val="0"/>
              </a:spcBef>
              <a:spcAft>
                <a:spcPct val="0"/>
              </a:spcAft>
              <a:tabLst>
                <a:tab pos="8521700" algn="r"/>
              </a:tabLst>
              <a:defRPr sz="1300" b="1">
                <a:solidFill>
                  <a:srgbClr val="000000"/>
                </a:solidFill>
                <a:latin typeface="Arial" pitchFamily="34" charset="0"/>
                <a:ea typeface="宋体" pitchFamily="2" charset="-122"/>
              </a:defRPr>
            </a:lvl8pPr>
            <a:lvl9pPr marL="3886200" indent="-228600" defTabSz="330200" eaLnBrk="0" fontAlgn="base" hangingPunct="0">
              <a:spcBef>
                <a:spcPct val="0"/>
              </a:spcBef>
              <a:spcAft>
                <a:spcPct val="0"/>
              </a:spcAft>
              <a:tabLst>
                <a:tab pos="8521700" algn="r"/>
              </a:tabLst>
              <a:defRPr sz="1300" b="1">
                <a:solidFill>
                  <a:srgbClr val="000000"/>
                </a:solidFill>
                <a:latin typeface="Arial" pitchFamily="34" charset="0"/>
                <a:ea typeface="宋体" pitchFamily="2" charset="-122"/>
              </a:defRPr>
            </a:lvl9pPr>
          </a:lstStyle>
          <a:p>
            <a:pPr algn="ctr"/>
            <a:r>
              <a:rPr lang="zh-CN" sz="2800" dirty="0">
                <a:solidFill>
                  <a:schemeClr val="bg1"/>
                </a:solidFill>
                <a:latin typeface="方正小标宋简体" charset="0"/>
                <a:ea typeface="方正小标宋简体" charset="0"/>
              </a:rPr>
              <a:t>农业服务</a:t>
            </a:r>
            <a:endParaRPr>
              <a:latin typeface="方正小标宋简体" charset="0"/>
              <a:ea typeface="方正小标宋简体" charset="0"/>
            </a:endParaRPr>
          </a:p>
        </p:txBody>
      </p:sp>
      <p:sp>
        <p:nvSpPr>
          <p:cNvPr id="29" name="Freeform 10"/>
          <p:cNvSpPr/>
          <p:nvPr/>
        </p:nvSpPr>
        <p:spPr bwMode="auto">
          <a:xfrm>
            <a:off x="2152333" y="4821330"/>
            <a:ext cx="3582987" cy="412750"/>
          </a:xfrm>
          <a:custGeom>
            <a:avLst/>
            <a:gdLst>
              <a:gd name="T0" fmla="*/ 2147483647 w 2156"/>
              <a:gd name="T1" fmla="*/ 0 h 242"/>
              <a:gd name="T2" fmla="*/ 2147483647 w 2156"/>
              <a:gd name="T3" fmla="*/ 2147483647 h 242"/>
              <a:gd name="T4" fmla="*/ 0 w 2156"/>
              <a:gd name="T5" fmla="*/ 2147483647 h 242"/>
              <a:gd name="T6" fmla="*/ 0 60000 65536"/>
              <a:gd name="T7" fmla="*/ 0 60000 65536"/>
              <a:gd name="T8" fmla="*/ 0 60000 65536"/>
              <a:gd name="T9" fmla="*/ 0 w 2156"/>
              <a:gd name="T10" fmla="*/ 0 h 242"/>
              <a:gd name="T11" fmla="*/ 2156 w 2156"/>
              <a:gd name="T12" fmla="*/ 242 h 242"/>
            </a:gdLst>
            <a:ahLst/>
            <a:cxnLst>
              <a:cxn ang="T6">
                <a:pos x="T0" y="T1"/>
              </a:cxn>
              <a:cxn ang="T7">
                <a:pos x="T2" y="T3"/>
              </a:cxn>
              <a:cxn ang="T8">
                <a:pos x="T4" y="T5"/>
              </a:cxn>
            </a:cxnLst>
            <a:rect l="T9" t="T10" r="T11" b="T12"/>
            <a:pathLst>
              <a:path w="2156" h="242">
                <a:moveTo>
                  <a:pt x="2156" y="0"/>
                </a:moveTo>
                <a:lnTo>
                  <a:pt x="2018" y="242"/>
                </a:lnTo>
                <a:lnTo>
                  <a:pt x="0" y="236"/>
                </a:lnTo>
              </a:path>
            </a:pathLst>
          </a:custGeom>
          <a:noFill/>
          <a:ln w="22225" cap="flat" cmpd="sng">
            <a:solidFill>
              <a:srgbClr val="000000"/>
            </a:solidFill>
            <a:prstDash val="solid"/>
            <a:round/>
            <a:headEnd type="triangle" w="med" len="lg"/>
            <a:tailEnd type="none" w="med" len="me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p>
        </p:txBody>
      </p:sp>
      <p:sp>
        <p:nvSpPr>
          <p:cNvPr id="41" name="Freeform 12"/>
          <p:cNvSpPr/>
          <p:nvPr/>
        </p:nvSpPr>
        <p:spPr bwMode="auto">
          <a:xfrm flipH="1">
            <a:off x="6804025" y="4773295"/>
            <a:ext cx="3486150" cy="398780"/>
          </a:xfrm>
          <a:custGeom>
            <a:avLst/>
            <a:gdLst>
              <a:gd name="T0" fmla="*/ 2147483647 w 2156"/>
              <a:gd name="T1" fmla="*/ 0 h 242"/>
              <a:gd name="T2" fmla="*/ 2147483647 w 2156"/>
              <a:gd name="T3" fmla="*/ 2147483647 h 242"/>
              <a:gd name="T4" fmla="*/ 0 w 2156"/>
              <a:gd name="T5" fmla="*/ 2147483647 h 242"/>
              <a:gd name="T6" fmla="*/ 0 60000 65536"/>
              <a:gd name="T7" fmla="*/ 0 60000 65536"/>
              <a:gd name="T8" fmla="*/ 0 60000 65536"/>
              <a:gd name="T9" fmla="*/ 0 w 2156"/>
              <a:gd name="T10" fmla="*/ 0 h 242"/>
              <a:gd name="T11" fmla="*/ 2156 w 2156"/>
              <a:gd name="T12" fmla="*/ 242 h 242"/>
            </a:gdLst>
            <a:ahLst/>
            <a:cxnLst>
              <a:cxn ang="T6">
                <a:pos x="T0" y="T1"/>
              </a:cxn>
              <a:cxn ang="T7">
                <a:pos x="T2" y="T3"/>
              </a:cxn>
              <a:cxn ang="T8">
                <a:pos x="T4" y="T5"/>
              </a:cxn>
            </a:cxnLst>
            <a:rect l="T9" t="T10" r="T11" b="T12"/>
            <a:pathLst>
              <a:path w="2156" h="242">
                <a:moveTo>
                  <a:pt x="2156" y="0"/>
                </a:moveTo>
                <a:lnTo>
                  <a:pt x="2018" y="242"/>
                </a:lnTo>
                <a:lnTo>
                  <a:pt x="0" y="236"/>
                </a:lnTo>
              </a:path>
            </a:pathLst>
          </a:custGeom>
          <a:noFill/>
          <a:ln w="22225" cap="flat" cmpd="sng">
            <a:solidFill>
              <a:srgbClr val="000000"/>
            </a:solidFill>
            <a:prstDash val="solid"/>
            <a:round/>
            <a:headEnd type="triangle" w="med" len="lg"/>
            <a:tailEnd type="none" w="med" len="me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p>
        </p:txBody>
      </p:sp>
      <p:sp>
        <p:nvSpPr>
          <p:cNvPr id="16" name="文本框 15"/>
          <p:cNvSpPr txBox="1"/>
          <p:nvPr/>
        </p:nvSpPr>
        <p:spPr>
          <a:xfrm>
            <a:off x="1941830" y="4756150"/>
            <a:ext cx="3646170" cy="462915"/>
          </a:xfrm>
          <a:prstGeom prst="rect">
            <a:avLst/>
          </a:prstGeom>
          <a:noFill/>
        </p:spPr>
        <p:txBody>
          <a:bodyPr wrap="square" rtlCol="0">
            <a:spAutoFit/>
          </a:bodyPr>
          <a:lstStyle/>
          <a:p>
            <a:r>
              <a:rPr lang="en-US" altLang="zh-CN" sz="2400" b="1">
                <a:latin typeface="方正小标宋简体" charset="0"/>
                <a:ea typeface="方正小标宋简体" charset="0"/>
              </a:rPr>
              <a:t>3</a:t>
            </a:r>
            <a:r>
              <a:rPr lang="zh-CN" altLang="en-US" sz="2400" b="1">
                <a:latin typeface="方正小标宋简体" charset="0"/>
                <a:ea typeface="方正小标宋简体" charset="0"/>
              </a:rPr>
              <a:t>、农业科技及人才队伍</a:t>
            </a:r>
          </a:p>
        </p:txBody>
      </p:sp>
      <p:sp>
        <p:nvSpPr>
          <p:cNvPr id="20" name="文本框 19"/>
          <p:cNvSpPr txBox="1"/>
          <p:nvPr/>
        </p:nvSpPr>
        <p:spPr>
          <a:xfrm>
            <a:off x="2005330" y="3658870"/>
            <a:ext cx="3447415" cy="462915"/>
          </a:xfrm>
          <a:prstGeom prst="rect">
            <a:avLst/>
          </a:prstGeom>
          <a:noFill/>
        </p:spPr>
        <p:txBody>
          <a:bodyPr wrap="square" rtlCol="0">
            <a:spAutoFit/>
          </a:bodyPr>
          <a:lstStyle/>
          <a:p>
            <a:r>
              <a:rPr lang="en-US" altLang="zh-CN" sz="2400" b="1">
                <a:latin typeface="方正小标宋简体" charset="0"/>
                <a:ea typeface="方正小标宋简体" charset="0"/>
              </a:rPr>
              <a:t>2</a:t>
            </a:r>
            <a:r>
              <a:rPr lang="zh-CN" altLang="en-US" sz="2400" b="1">
                <a:latin typeface="方正小标宋简体" charset="0"/>
                <a:ea typeface="方正小标宋简体" charset="0"/>
              </a:rPr>
              <a:t>、品控管理与品牌孵化</a:t>
            </a:r>
          </a:p>
        </p:txBody>
      </p:sp>
      <p:sp>
        <p:nvSpPr>
          <p:cNvPr id="21" name="文本框 20"/>
          <p:cNvSpPr txBox="1"/>
          <p:nvPr/>
        </p:nvSpPr>
        <p:spPr>
          <a:xfrm>
            <a:off x="7023735" y="2642235"/>
            <a:ext cx="3364230" cy="462915"/>
          </a:xfrm>
          <a:prstGeom prst="rect">
            <a:avLst/>
          </a:prstGeom>
          <a:noFill/>
        </p:spPr>
        <p:txBody>
          <a:bodyPr wrap="square" rtlCol="0">
            <a:spAutoFit/>
          </a:bodyPr>
          <a:lstStyle/>
          <a:p>
            <a:pPr algn="l"/>
            <a:r>
              <a:rPr lang="en-US" altLang="zh-CN" sz="2400" b="1" dirty="0">
                <a:latin typeface="方正小标宋简体" charset="0"/>
                <a:ea typeface="方正小标宋简体" charset="0"/>
              </a:rPr>
              <a:t>4</a:t>
            </a:r>
            <a:r>
              <a:rPr lang="zh-CN" altLang="en-US" sz="2400" b="1" dirty="0" smtClean="0">
                <a:latin typeface="方正小标宋简体" charset="0"/>
                <a:ea typeface="方正小标宋简体" charset="0"/>
              </a:rPr>
              <a:t>、仓储与加工服务</a:t>
            </a:r>
            <a:endParaRPr lang="zh-CN" altLang="en-US" sz="2400" b="1" dirty="0">
              <a:latin typeface="方正小标宋简体" charset="0"/>
              <a:ea typeface="方正小标宋简体" charset="0"/>
            </a:endParaRPr>
          </a:p>
        </p:txBody>
      </p:sp>
      <p:sp>
        <p:nvSpPr>
          <p:cNvPr id="22" name="文本框 21"/>
          <p:cNvSpPr txBox="1"/>
          <p:nvPr/>
        </p:nvSpPr>
        <p:spPr>
          <a:xfrm>
            <a:off x="7427400" y="3665220"/>
            <a:ext cx="3048000" cy="462915"/>
          </a:xfrm>
          <a:prstGeom prst="rect">
            <a:avLst/>
          </a:prstGeom>
          <a:noFill/>
        </p:spPr>
        <p:txBody>
          <a:bodyPr wrap="square" rtlCol="0">
            <a:spAutoFit/>
          </a:bodyPr>
          <a:lstStyle/>
          <a:p>
            <a:pPr algn="l"/>
            <a:r>
              <a:rPr lang="en-US" altLang="zh-CN" sz="2400" b="1" dirty="0">
                <a:latin typeface="方正小标宋简体" charset="0"/>
                <a:ea typeface="方正小标宋简体" charset="0"/>
              </a:rPr>
              <a:t>5</a:t>
            </a:r>
            <a:r>
              <a:rPr lang="zh-CN" altLang="en-US" sz="2400" b="1" dirty="0">
                <a:latin typeface="方正小标宋简体" charset="0"/>
                <a:ea typeface="方正小标宋简体" charset="0"/>
              </a:rPr>
              <a:t>、</a:t>
            </a:r>
            <a:r>
              <a:rPr lang="zh-CN" altLang="en-US" sz="2400" b="1" dirty="0" smtClean="0">
                <a:latin typeface="方正小标宋简体" charset="0"/>
                <a:ea typeface="方正小标宋简体" charset="0"/>
              </a:rPr>
              <a:t>农资和农机服务</a:t>
            </a:r>
            <a:endParaRPr lang="zh-CN" altLang="en-US" sz="2400" b="1" dirty="0">
              <a:latin typeface="方正小标宋简体" charset="0"/>
              <a:ea typeface="方正小标宋简体" charset="0"/>
            </a:endParaRPr>
          </a:p>
        </p:txBody>
      </p:sp>
      <p:sp>
        <p:nvSpPr>
          <p:cNvPr id="25" name="文本框 24"/>
          <p:cNvSpPr txBox="1"/>
          <p:nvPr/>
        </p:nvSpPr>
        <p:spPr>
          <a:xfrm>
            <a:off x="6723380" y="4631055"/>
            <a:ext cx="3730625" cy="804545"/>
          </a:xfrm>
          <a:prstGeom prst="rect">
            <a:avLst/>
          </a:prstGeom>
          <a:noFill/>
        </p:spPr>
        <p:txBody>
          <a:bodyPr wrap="square" rtlCol="0">
            <a:spAutoFit/>
          </a:bodyPr>
          <a:lstStyle/>
          <a:p>
            <a:pPr marL="0" lvl="0" indent="0" algn="ctr" eaLnBrk="1" fontAlgn="base" latinLnBrk="0" hangingPunct="1">
              <a:lnSpc>
                <a:spcPct val="120000"/>
              </a:lnSpc>
              <a:spcBef>
                <a:spcPct val="0"/>
              </a:spcBef>
              <a:spcAft>
                <a:spcPct val="0"/>
              </a:spcAft>
              <a:buNone/>
            </a:pPr>
            <a:r>
              <a:rPr lang="zh-CN" altLang="en-US" sz="2400" b="1" dirty="0" smtClean="0">
                <a:latin typeface="方正小标宋简体" charset="0"/>
                <a:ea typeface="方正小标宋简体" charset="0"/>
              </a:rPr>
              <a:t>6、</a:t>
            </a:r>
            <a:r>
              <a:rPr lang="zh-CN" altLang="en-US" sz="2400" b="1" dirty="0" smtClean="0">
                <a:latin typeface="方正小标宋简体" charset="0"/>
                <a:ea typeface="方正小标宋简体" charset="0"/>
                <a:sym typeface="+mn-ea"/>
              </a:rPr>
              <a:t>农业服务平台</a:t>
            </a:r>
            <a:endParaRPr lang="zh-CN" altLang="en-US" sz="2400" b="1" dirty="0">
              <a:solidFill>
                <a:schemeClr val="tx1">
                  <a:lumMod val="50000"/>
                </a:schemeClr>
              </a:solidFill>
              <a:latin typeface="黑体" charset="0"/>
              <a:ea typeface="黑体" charset="0"/>
              <a:sym typeface="+mn-ea"/>
            </a:endParaRPr>
          </a:p>
          <a:p>
            <a:pPr algn="l"/>
          </a:p>
        </p:txBody>
      </p:sp>
      <p:grpSp>
        <p:nvGrpSpPr>
          <p:cNvPr id="26" name="组合 5122"/>
          <p:cNvGrpSpPr/>
          <p:nvPr/>
        </p:nvGrpSpPr>
        <p:grpSpPr>
          <a:xfrm>
            <a:off x="1834833" y="1005840"/>
            <a:ext cx="5227637" cy="685800"/>
            <a:chOff x="-24" y="0"/>
            <a:chExt cx="3293" cy="432"/>
          </a:xfrm>
        </p:grpSpPr>
        <p:sp>
          <p:nvSpPr>
            <p:cNvPr id="27" name="圆角矩形 5123"/>
            <p:cNvSpPr/>
            <p:nvPr/>
          </p:nvSpPr>
          <p:spPr>
            <a:xfrm>
              <a:off x="240" y="67"/>
              <a:ext cx="3029"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8" name="菱形 5124"/>
            <p:cNvSpPr/>
            <p:nvPr/>
          </p:nvSpPr>
          <p:spPr>
            <a:xfrm>
              <a:off x="-24" y="0"/>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25"/>
            <p:cNvSpPr/>
            <p:nvPr/>
          </p:nvSpPr>
          <p:spPr>
            <a:xfrm>
              <a:off x="609" y="78"/>
              <a:ext cx="2160"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农业服务</a:t>
              </a:r>
            </a:p>
          </p:txBody>
        </p:sp>
      </p:grpSp>
      <p:sp>
        <p:nvSpPr>
          <p:cNvPr id="2" name="Freeform 10"/>
          <p:cNvSpPr/>
          <p:nvPr/>
        </p:nvSpPr>
        <p:spPr bwMode="auto">
          <a:xfrm>
            <a:off x="1981835" y="3742055"/>
            <a:ext cx="3495040" cy="398780"/>
          </a:xfrm>
          <a:custGeom>
            <a:avLst/>
            <a:gdLst>
              <a:gd name="T0" fmla="*/ 2147483647 w 2156"/>
              <a:gd name="T1" fmla="*/ 0 h 242"/>
              <a:gd name="T2" fmla="*/ 2147483647 w 2156"/>
              <a:gd name="T3" fmla="*/ 2147483647 h 242"/>
              <a:gd name="T4" fmla="*/ 0 w 2156"/>
              <a:gd name="T5" fmla="*/ 2147483647 h 242"/>
              <a:gd name="T6" fmla="*/ 0 60000 65536"/>
              <a:gd name="T7" fmla="*/ 0 60000 65536"/>
              <a:gd name="T8" fmla="*/ 0 60000 65536"/>
              <a:gd name="T9" fmla="*/ 0 w 2156"/>
              <a:gd name="T10" fmla="*/ 0 h 242"/>
              <a:gd name="T11" fmla="*/ 2156 w 2156"/>
              <a:gd name="T12" fmla="*/ 242 h 242"/>
            </a:gdLst>
            <a:ahLst/>
            <a:cxnLst>
              <a:cxn ang="T6">
                <a:pos x="T0" y="T1"/>
              </a:cxn>
              <a:cxn ang="T7">
                <a:pos x="T2" y="T3"/>
              </a:cxn>
              <a:cxn ang="T8">
                <a:pos x="T4" y="T5"/>
              </a:cxn>
            </a:cxnLst>
            <a:rect l="T9" t="T10" r="T11" b="T12"/>
            <a:pathLst>
              <a:path w="2156" h="242">
                <a:moveTo>
                  <a:pt x="2156" y="0"/>
                </a:moveTo>
                <a:lnTo>
                  <a:pt x="2018" y="242"/>
                </a:lnTo>
                <a:lnTo>
                  <a:pt x="0" y="236"/>
                </a:lnTo>
              </a:path>
            </a:pathLst>
          </a:custGeom>
          <a:noFill/>
          <a:ln w="22225" cap="flat" cmpd="sng">
            <a:solidFill>
              <a:srgbClr val="000000"/>
            </a:solidFill>
            <a:prstDash val="solid"/>
            <a:round/>
            <a:headEnd type="triangle" w="med" len="lg"/>
            <a:tailEnd type="none" w="med" len="med"/>
          </a:ln>
          <a:extLst>
            <a:ext uri="{909E8E84-426E-40DD-AFC4-6F175D3DCCD1}">
              <a14:hiddenFill xmlns:a14="http://schemas.microsoft.com/office/drawing/2010/main">
                <a:solidFill>
                  <a:srgbClr val="FFFFFF"/>
                </a:solidFill>
              </a14:hiddenFill>
            </a:ext>
          </a:extLst>
        </p:spPr>
        <p:txBody>
          <a:bodyPr wrap="none" lIns="0" tIns="0" rIns="0" bIns="0" anchor="ctr"/>
          <a:p>
            <a:endParaRPr lang="zh-CN" altLang="en-US"/>
          </a:p>
        </p:txBody>
      </p:sp>
      <p:sp>
        <p:nvSpPr>
          <p:cNvPr id="3" name="Freeform 12"/>
          <p:cNvSpPr/>
          <p:nvPr/>
        </p:nvSpPr>
        <p:spPr bwMode="auto">
          <a:xfrm flipH="1">
            <a:off x="7105650" y="3771900"/>
            <a:ext cx="3340100" cy="398780"/>
          </a:xfrm>
          <a:custGeom>
            <a:avLst/>
            <a:gdLst>
              <a:gd name="T0" fmla="*/ 2147483647 w 2156"/>
              <a:gd name="T1" fmla="*/ 0 h 242"/>
              <a:gd name="T2" fmla="*/ 2147483647 w 2156"/>
              <a:gd name="T3" fmla="*/ 2147483647 h 242"/>
              <a:gd name="T4" fmla="*/ 0 w 2156"/>
              <a:gd name="T5" fmla="*/ 2147483647 h 242"/>
              <a:gd name="T6" fmla="*/ 0 60000 65536"/>
              <a:gd name="T7" fmla="*/ 0 60000 65536"/>
              <a:gd name="T8" fmla="*/ 0 60000 65536"/>
              <a:gd name="T9" fmla="*/ 0 w 2156"/>
              <a:gd name="T10" fmla="*/ 0 h 242"/>
              <a:gd name="T11" fmla="*/ 2156 w 2156"/>
              <a:gd name="T12" fmla="*/ 242 h 242"/>
            </a:gdLst>
            <a:ahLst/>
            <a:cxnLst>
              <a:cxn ang="T6">
                <a:pos x="T0" y="T1"/>
              </a:cxn>
              <a:cxn ang="T7">
                <a:pos x="T2" y="T3"/>
              </a:cxn>
              <a:cxn ang="T8">
                <a:pos x="T4" y="T5"/>
              </a:cxn>
            </a:cxnLst>
            <a:rect l="T9" t="T10" r="T11" b="T12"/>
            <a:pathLst>
              <a:path w="2156" h="242">
                <a:moveTo>
                  <a:pt x="2156" y="0"/>
                </a:moveTo>
                <a:lnTo>
                  <a:pt x="2018" y="242"/>
                </a:lnTo>
                <a:lnTo>
                  <a:pt x="0" y="236"/>
                </a:lnTo>
              </a:path>
            </a:pathLst>
          </a:custGeom>
          <a:noFill/>
          <a:ln w="22225" cap="flat" cmpd="sng">
            <a:solidFill>
              <a:srgbClr val="000000"/>
            </a:solidFill>
            <a:prstDash val="solid"/>
            <a:round/>
            <a:headEnd type="triangle" w="med" len="lg"/>
            <a:tailEnd type="none" w="med" len="med"/>
          </a:ln>
          <a:extLst>
            <a:ext uri="{909E8E84-426E-40DD-AFC4-6F175D3DCCD1}">
              <a14:hiddenFill xmlns:a14="http://schemas.microsoft.com/office/drawing/2010/main">
                <a:solidFill>
                  <a:srgbClr val="FFFFFF"/>
                </a:solidFill>
              </a14:hiddenFill>
            </a:ext>
          </a:extLst>
        </p:spPr>
        <p:txBody>
          <a:bodyPr wrap="none" lIns="0" tIns="0" rIns="0" bIns="0" anchor="ctr"/>
          <a:p>
            <a:endParaRPr lang="zh-CN" altLang="en-US"/>
          </a:p>
        </p:txBody>
      </p:sp>
      <p:grpSp>
        <p:nvGrpSpPr>
          <p:cNvPr id="9" name="组合 8"/>
          <p:cNvGrpSpPr/>
          <p:nvPr/>
        </p:nvGrpSpPr>
        <p:grpSpPr>
          <a:xfrm>
            <a:off x="2767965" y="3089275"/>
            <a:ext cx="3243580" cy="171450"/>
            <a:chOff x="4201" y="4946"/>
            <a:chExt cx="5108" cy="270"/>
          </a:xfrm>
        </p:grpSpPr>
        <p:cxnSp>
          <p:nvCxnSpPr>
            <p:cNvPr id="6" name="直接连接符 5"/>
            <p:cNvCxnSpPr/>
            <p:nvPr/>
          </p:nvCxnSpPr>
          <p:spPr>
            <a:xfrm>
              <a:off x="4201" y="4946"/>
              <a:ext cx="4415" cy="0"/>
            </a:xfrm>
            <a:prstGeom prst="line">
              <a:avLst/>
            </a:prstGeom>
            <a:ln w="254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8577" y="4946"/>
              <a:ext cx="733" cy="270"/>
            </a:xfrm>
            <a:prstGeom prst="straightConnector1">
              <a:avLst/>
            </a:prstGeom>
            <a:ln w="25400">
              <a:solidFill>
                <a:srgbClr val="0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rot="0" flipH="1">
            <a:off x="6579235" y="3091180"/>
            <a:ext cx="3243580" cy="171450"/>
            <a:chOff x="4201" y="4946"/>
            <a:chExt cx="5108" cy="270"/>
          </a:xfrm>
        </p:grpSpPr>
        <p:cxnSp>
          <p:nvCxnSpPr>
            <p:cNvPr id="11" name="直接连接符 10"/>
            <p:cNvCxnSpPr/>
            <p:nvPr/>
          </p:nvCxnSpPr>
          <p:spPr>
            <a:xfrm>
              <a:off x="4201" y="4946"/>
              <a:ext cx="4415" cy="0"/>
            </a:xfrm>
            <a:prstGeom prst="line">
              <a:avLst/>
            </a:prstGeom>
            <a:ln w="254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8577" y="4946"/>
              <a:ext cx="733" cy="270"/>
            </a:xfrm>
            <a:prstGeom prst="straightConnector1">
              <a:avLst/>
            </a:prstGeom>
            <a:ln w="25400">
              <a:solidFill>
                <a:srgbClr val="000000"/>
              </a:solidFill>
              <a:tailEnd type="arrow"/>
            </a:ln>
          </p:spPr>
          <p:style>
            <a:lnRef idx="1">
              <a:schemeClr val="accent1"/>
            </a:lnRef>
            <a:fillRef idx="0">
              <a:schemeClr val="accent1"/>
            </a:fillRef>
            <a:effectRef idx="0">
              <a:schemeClr val="accent1"/>
            </a:effectRef>
            <a:fontRef idx="minor">
              <a:schemeClr val="tx1"/>
            </a:fontRef>
          </p:style>
        </p:cxnSp>
      </p:grpSp>
      <p:sp>
        <p:nvSpPr>
          <p:cNvPr id="13" name="文本框 12"/>
          <p:cNvSpPr txBox="1"/>
          <p:nvPr/>
        </p:nvSpPr>
        <p:spPr>
          <a:xfrm>
            <a:off x="3058160" y="2588895"/>
            <a:ext cx="2214245" cy="462915"/>
          </a:xfrm>
          <a:prstGeom prst="rect">
            <a:avLst/>
          </a:prstGeom>
          <a:noFill/>
        </p:spPr>
        <p:txBody>
          <a:bodyPr wrap="square" rtlCol="0">
            <a:spAutoFit/>
          </a:bodyPr>
          <a:p>
            <a:pPr algn="l"/>
            <a:r>
              <a:rPr lang="en-US" altLang="zh-CN" sz="2400" b="1">
                <a:latin typeface="方正小标宋简体" charset="0"/>
                <a:ea typeface="方正小标宋简体" charset="0"/>
              </a:rPr>
              <a:t>1</a:t>
            </a:r>
            <a:r>
              <a:rPr lang="zh-CN" altLang="en-US" sz="2400" b="1">
                <a:latin typeface="方正小标宋简体" charset="0"/>
                <a:ea typeface="方正小标宋简体" charset="0"/>
              </a:rPr>
              <a:t>、金融服务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up)">
                                      <p:cBhvr>
                                        <p:cTn id="8" dur="500"/>
                                        <p:tgtEl>
                                          <p:spTgt spid="18"/>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ppt_y</p:attrName>
                                        </p:attrNameLst>
                                      </p:cBhvr>
                                      <p:tavLst>
                                        <p:tav tm="0">
                                          <p:val>
                                            <p:strVal val="#ppt_y+#ppt_h*1.125000"/>
                                          </p:val>
                                        </p:tav>
                                        <p:tav tm="100000">
                                          <p:val>
                                            <p:strVal val="#ppt_y"/>
                                          </p:val>
                                        </p:tav>
                                      </p:tavLst>
                                    </p:anim>
                                    <p:animEffect transition="in" filter="wipe(up)">
                                      <p:cBhvr>
                                        <p:cTn id="12" dur="500"/>
                                        <p:tgtEl>
                                          <p:spTgt spid="23"/>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p:tgtEl>
                                          <p:spTgt spid="29"/>
                                        </p:tgtEl>
                                        <p:attrNameLst>
                                          <p:attrName>ppt_y</p:attrName>
                                        </p:attrNameLst>
                                      </p:cBhvr>
                                      <p:tavLst>
                                        <p:tav tm="0">
                                          <p:val>
                                            <p:strVal val="#ppt_y+#ppt_h*1.125000"/>
                                          </p:val>
                                        </p:tav>
                                        <p:tav tm="100000">
                                          <p:val>
                                            <p:strVal val="#ppt_y"/>
                                          </p:val>
                                        </p:tav>
                                      </p:tavLst>
                                    </p:anim>
                                    <p:animEffect transition="in" filter="wipe(up)">
                                      <p:cBhvr>
                                        <p:cTn id="16" dur="500"/>
                                        <p:tgtEl>
                                          <p:spTgt spid="29"/>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p:tgtEl>
                                          <p:spTgt spid="41"/>
                                        </p:tgtEl>
                                        <p:attrNameLst>
                                          <p:attrName>ppt_y</p:attrName>
                                        </p:attrNameLst>
                                      </p:cBhvr>
                                      <p:tavLst>
                                        <p:tav tm="0">
                                          <p:val>
                                            <p:strVal val="#ppt_y+#ppt_h*1.125000"/>
                                          </p:val>
                                        </p:tav>
                                        <p:tav tm="100000">
                                          <p:val>
                                            <p:strVal val="#ppt_y"/>
                                          </p:val>
                                        </p:tav>
                                      </p:tavLst>
                                    </p:anim>
                                    <p:animEffect transition="in" filter="wipe(up)">
                                      <p:cBhvr>
                                        <p:cTn id="20" dur="500"/>
                                        <p:tgtEl>
                                          <p:spTgt spid="41"/>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p:tgtEl>
                                          <p:spTgt spid="16"/>
                                        </p:tgtEl>
                                        <p:attrNameLst>
                                          <p:attrName>ppt_y</p:attrName>
                                        </p:attrNameLst>
                                      </p:cBhvr>
                                      <p:tavLst>
                                        <p:tav tm="0">
                                          <p:val>
                                            <p:strVal val="#ppt_y+#ppt_h*1.125000"/>
                                          </p:val>
                                        </p:tav>
                                        <p:tav tm="100000">
                                          <p:val>
                                            <p:strVal val="#ppt_y"/>
                                          </p:val>
                                        </p:tav>
                                      </p:tavLst>
                                    </p:anim>
                                    <p:animEffect transition="in" filter="wipe(up)">
                                      <p:cBhvr>
                                        <p:cTn id="24" dur="500"/>
                                        <p:tgtEl>
                                          <p:spTgt spid="16"/>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p:tgtEl>
                                          <p:spTgt spid="20"/>
                                        </p:tgtEl>
                                        <p:attrNameLst>
                                          <p:attrName>ppt_y</p:attrName>
                                        </p:attrNameLst>
                                      </p:cBhvr>
                                      <p:tavLst>
                                        <p:tav tm="0">
                                          <p:val>
                                            <p:strVal val="#ppt_y+#ppt_h*1.125000"/>
                                          </p:val>
                                        </p:tav>
                                        <p:tav tm="100000">
                                          <p:val>
                                            <p:strVal val="#ppt_y"/>
                                          </p:val>
                                        </p:tav>
                                      </p:tavLst>
                                    </p:anim>
                                    <p:animEffect transition="in" filter="wipe(up)">
                                      <p:cBhvr>
                                        <p:cTn id="28" dur="500"/>
                                        <p:tgtEl>
                                          <p:spTgt spid="20"/>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p:tgtEl>
                                          <p:spTgt spid="21"/>
                                        </p:tgtEl>
                                        <p:attrNameLst>
                                          <p:attrName>ppt_y</p:attrName>
                                        </p:attrNameLst>
                                      </p:cBhvr>
                                      <p:tavLst>
                                        <p:tav tm="0">
                                          <p:val>
                                            <p:strVal val="#ppt_y+#ppt_h*1.125000"/>
                                          </p:val>
                                        </p:tav>
                                        <p:tav tm="100000">
                                          <p:val>
                                            <p:strVal val="#ppt_y"/>
                                          </p:val>
                                        </p:tav>
                                      </p:tavLst>
                                    </p:anim>
                                    <p:animEffect transition="in" filter="wipe(up)">
                                      <p:cBhvr>
                                        <p:cTn id="32" dur="500"/>
                                        <p:tgtEl>
                                          <p:spTgt spid="21"/>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p:tgtEl>
                                          <p:spTgt spid="22"/>
                                        </p:tgtEl>
                                        <p:attrNameLst>
                                          <p:attrName>ppt_y</p:attrName>
                                        </p:attrNameLst>
                                      </p:cBhvr>
                                      <p:tavLst>
                                        <p:tav tm="0">
                                          <p:val>
                                            <p:strVal val="#ppt_y+#ppt_h*1.125000"/>
                                          </p:val>
                                        </p:tav>
                                        <p:tav tm="100000">
                                          <p:val>
                                            <p:strVal val="#ppt_y"/>
                                          </p:val>
                                        </p:tav>
                                      </p:tavLst>
                                    </p:anim>
                                    <p:animEffect transition="in" filter="wipe(up)">
                                      <p:cBhvr>
                                        <p:cTn id="36" dur="500"/>
                                        <p:tgtEl>
                                          <p:spTgt spid="2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p:tgtEl>
                                          <p:spTgt spid="25"/>
                                        </p:tgtEl>
                                        <p:attrNameLst>
                                          <p:attrName>ppt_y</p:attrName>
                                        </p:attrNameLst>
                                      </p:cBhvr>
                                      <p:tavLst>
                                        <p:tav tm="0">
                                          <p:val>
                                            <p:strVal val="#ppt_y+#ppt_h*1.125000"/>
                                          </p:val>
                                        </p:tav>
                                        <p:tav tm="100000">
                                          <p:val>
                                            <p:strVal val="#ppt_y"/>
                                          </p:val>
                                        </p:tav>
                                      </p:tavLst>
                                    </p:anim>
                                    <p:animEffect transition="in" filter="wipe(up)">
                                      <p:cBhvr>
                                        <p:cTn id="40" dur="500"/>
                                        <p:tgtEl>
                                          <p:spTgt spid="25"/>
                                        </p:tgtEl>
                                      </p:cBhvr>
                                    </p:animEffect>
                                  </p:childTnLst>
                                </p:cTn>
                              </p:par>
                              <p:par>
                                <p:cTn id="41" presetID="12" presetClass="entr" presetSubtype="4"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p:tgtEl>
                                          <p:spTgt spid="26"/>
                                        </p:tgtEl>
                                        <p:attrNameLst>
                                          <p:attrName>ppt_y</p:attrName>
                                        </p:attrNameLst>
                                      </p:cBhvr>
                                      <p:tavLst>
                                        <p:tav tm="0">
                                          <p:val>
                                            <p:strVal val="#ppt_y+#ppt_h*1.125000"/>
                                          </p:val>
                                        </p:tav>
                                        <p:tav tm="100000">
                                          <p:val>
                                            <p:strVal val="#ppt_y"/>
                                          </p:val>
                                        </p:tav>
                                      </p:tavLst>
                                    </p:anim>
                                    <p:animEffect transition="in" filter="wipe(up)">
                                      <p:cBhvr>
                                        <p:cTn id="44" dur="500"/>
                                        <p:tgtEl>
                                          <p:spTgt spid="26"/>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p:tgtEl>
                                          <p:spTgt spid="2"/>
                                        </p:tgtEl>
                                        <p:attrNameLst>
                                          <p:attrName>ppt_y</p:attrName>
                                        </p:attrNameLst>
                                      </p:cBhvr>
                                      <p:tavLst>
                                        <p:tav tm="0">
                                          <p:val>
                                            <p:strVal val="#ppt_y+#ppt_h*1.125000"/>
                                          </p:val>
                                        </p:tav>
                                        <p:tav tm="100000">
                                          <p:val>
                                            <p:strVal val="#ppt_y"/>
                                          </p:val>
                                        </p:tav>
                                      </p:tavLst>
                                    </p:anim>
                                    <p:animEffect transition="in" filter="wipe(up)">
                                      <p:cBhvr>
                                        <p:cTn id="48" dur="500"/>
                                        <p:tgtEl>
                                          <p:spTgt spid="2"/>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p:tgtEl>
                                          <p:spTgt spid="3"/>
                                        </p:tgtEl>
                                        <p:attrNameLst>
                                          <p:attrName>ppt_y</p:attrName>
                                        </p:attrNameLst>
                                      </p:cBhvr>
                                      <p:tavLst>
                                        <p:tav tm="0">
                                          <p:val>
                                            <p:strVal val="#ppt_y+#ppt_h*1.125000"/>
                                          </p:val>
                                        </p:tav>
                                        <p:tav tm="100000">
                                          <p:val>
                                            <p:strVal val="#ppt_y"/>
                                          </p:val>
                                        </p:tav>
                                      </p:tavLst>
                                    </p:anim>
                                    <p:animEffect transition="in" filter="wipe(up)">
                                      <p:cBhvr>
                                        <p:cTn id="52" dur="500"/>
                                        <p:tgtEl>
                                          <p:spTgt spid="3"/>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ppt_y</p:attrName>
                                        </p:attrNameLst>
                                      </p:cBhvr>
                                      <p:tavLst>
                                        <p:tav tm="0">
                                          <p:val>
                                            <p:strVal val="#ppt_y+#ppt_h*1.125000"/>
                                          </p:val>
                                        </p:tav>
                                        <p:tav tm="100000">
                                          <p:val>
                                            <p:strVal val="#ppt_y"/>
                                          </p:val>
                                        </p:tav>
                                      </p:tavLst>
                                    </p:anim>
                                    <p:animEffect transition="in" filter="wipe(up)">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23" grpId="0" bldLvl="0" animBg="1"/>
      <p:bldP spid="29" grpId="0" bldLvl="0" animBg="1"/>
      <p:bldP spid="41" grpId="0" bldLvl="0" animBg="1"/>
      <p:bldP spid="16" grpId="0"/>
      <p:bldP spid="20" grpId="0"/>
      <p:bldP spid="21" grpId="0"/>
      <p:bldP spid="22" grpId="0"/>
      <p:bldP spid="25" grpId="0"/>
      <p:bldP spid="2" grpId="0" bldLvl="0" animBg="1"/>
      <p:bldP spid="3" grpId="0" bldLvl="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595755" y="1411605"/>
            <a:ext cx="9133840" cy="2834640"/>
          </a:xfrm>
          <a:prstGeom prst="rect">
            <a:avLst/>
          </a:prstGeom>
          <a:noFill/>
        </p:spPr>
        <p:txBody>
          <a:bodyPr wrap="square" rtlCol="0">
            <a:spAutoFit/>
          </a:bodyPr>
          <a:p>
            <a:pPr marL="285750" indent="-285750" algn="l">
              <a:lnSpc>
                <a:spcPct val="200000"/>
              </a:lnSpc>
              <a:buClrTx/>
              <a:buFont typeface="Wingdings" charset="0"/>
              <a:buChar char="l"/>
            </a:pPr>
            <a:r>
              <a:rPr lang="zh-CN" altLang="zh-CN" b="1" noProof="0" dirty="0">
                <a:ln>
                  <a:noFill/>
                </a:ln>
                <a:solidFill>
                  <a:schemeClr val="tx1">
                    <a:lumMod val="50000"/>
                  </a:schemeClr>
                </a:solidFill>
                <a:uLnTx/>
                <a:uFillTx/>
                <a:latin typeface="华文中宋" charset="0"/>
                <a:ea typeface="华文中宋" charset="0"/>
                <a:cs typeface="+mn-ea"/>
                <a:sym typeface="+mn-ea"/>
              </a:rPr>
              <a:t>农业金融服务</a:t>
            </a:r>
            <a:endParaRPr lang="zh-CN" altLang="zh-CN" b="1" noProof="0" dirty="0">
              <a:ln>
                <a:noFill/>
              </a:ln>
              <a:solidFill>
                <a:schemeClr val="tx1">
                  <a:lumMod val="50000"/>
                </a:schemeClr>
              </a:solidFill>
              <a:uLnTx/>
              <a:uFillTx/>
              <a:latin typeface="华文中宋" charset="0"/>
              <a:ea typeface="华文中宋" charset="0"/>
              <a:cs typeface="+mn-ea"/>
              <a:sym typeface="+mn-ea"/>
            </a:endParaRPr>
          </a:p>
          <a:p>
            <a:pPr indent="0" algn="l">
              <a:lnSpc>
                <a:spcPct val="200000"/>
              </a:lnSpc>
              <a:buClrTx/>
              <a:buFont typeface="Wingdings" charset="0"/>
              <a:buNone/>
            </a:pPr>
            <a:r>
              <a:rPr lang="zh-CN" altLang="zh-CN" b="1" noProof="0" dirty="0">
                <a:ln>
                  <a:noFill/>
                </a:ln>
                <a:solidFill>
                  <a:schemeClr val="tx1">
                    <a:lumMod val="50000"/>
                  </a:schemeClr>
                </a:solidFill>
                <a:uLnTx/>
                <a:uFillTx/>
                <a:latin typeface="华文中宋" charset="0"/>
                <a:ea typeface="华文中宋" charset="0"/>
                <a:cs typeface="+mn-ea"/>
                <a:sym typeface="+mn-ea"/>
              </a:rPr>
              <a:t>      伯乐庄园与山东省中国工商银行、国开行、农业银行、交通银行达成长期战略合作。拥有自己的资金管理中心，可以通过侬伯品服务平台对优质的新农人及合作社提供资金支持和服务</a:t>
            </a:r>
            <a:endParaRPr lang="zh-CN" altLang="en-US" b="1" dirty="0">
              <a:solidFill>
                <a:schemeClr val="tx1">
                  <a:lumMod val="50000"/>
                </a:schemeClr>
              </a:solidFill>
              <a:latin typeface="华文中宋" charset="0"/>
              <a:ea typeface="华文中宋" charset="0"/>
              <a:sym typeface="+mn-ea"/>
            </a:endParaRPr>
          </a:p>
          <a:p>
            <a:pPr indent="0" algn="l">
              <a:lnSpc>
                <a:spcPct val="200000"/>
              </a:lnSpc>
              <a:buClrTx/>
              <a:buFont typeface="Wingdings" charset="0"/>
              <a:buNone/>
            </a:pPr>
            <a:r>
              <a:rPr lang="zh-CN" altLang="en-US" dirty="0">
                <a:solidFill>
                  <a:schemeClr val="tx1">
                    <a:lumMod val="50000"/>
                  </a:schemeClr>
                </a:solidFill>
                <a:latin typeface="华文中宋" charset="0"/>
                <a:ea typeface="华文中宋" charset="0"/>
                <a:sym typeface="+mn-ea"/>
              </a:rPr>
              <a:t>   </a:t>
            </a:r>
            <a:endParaRPr lang="zh-CN" altLang="en-US" dirty="0" smtClean="0">
              <a:solidFill>
                <a:schemeClr val="tx1">
                  <a:lumMod val="50000"/>
                </a:schemeClr>
              </a:solidFill>
              <a:latin typeface="华文中宋" charset="0"/>
              <a:ea typeface="华文中宋" charset="0"/>
              <a:sym typeface="+mn-ea"/>
            </a:endParaRPr>
          </a:p>
        </p:txBody>
      </p:sp>
      <p:grpSp>
        <p:nvGrpSpPr>
          <p:cNvPr id="26" name="组合 5122"/>
          <p:cNvGrpSpPr/>
          <p:nvPr/>
        </p:nvGrpSpPr>
        <p:grpSpPr>
          <a:xfrm>
            <a:off x="904558" y="812165"/>
            <a:ext cx="5227637" cy="685800"/>
            <a:chOff x="-24" y="0"/>
            <a:chExt cx="3293" cy="432"/>
          </a:xfrm>
        </p:grpSpPr>
        <p:sp>
          <p:nvSpPr>
            <p:cNvPr id="27" name="圆角矩形 5123"/>
            <p:cNvSpPr/>
            <p:nvPr/>
          </p:nvSpPr>
          <p:spPr>
            <a:xfrm>
              <a:off x="240" y="67"/>
              <a:ext cx="3029"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p>
              <a:pPr lvl="0" algn="r">
                <a:buClr>
                  <a:srgbClr val="000000"/>
                </a:buClr>
              </a:pPr>
              <a:endParaRPr lang="zh-CN" altLang="zh-CN" dirty="0">
                <a:solidFill>
                  <a:srgbClr val="30311D"/>
                </a:solidFill>
                <a:latin typeface="Arial" charset="0"/>
                <a:ea typeface="宋体" charset="-122"/>
                <a:sym typeface="Arial" charset="0"/>
              </a:endParaRPr>
            </a:p>
          </p:txBody>
        </p:sp>
        <p:sp>
          <p:nvSpPr>
            <p:cNvPr id="28" name="菱形 5124"/>
            <p:cNvSpPr/>
            <p:nvPr/>
          </p:nvSpPr>
          <p:spPr>
            <a:xfrm>
              <a:off x="-24" y="0"/>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25"/>
            <p:cNvSpPr/>
            <p:nvPr/>
          </p:nvSpPr>
          <p:spPr>
            <a:xfrm>
              <a:off x="609" y="78"/>
              <a:ext cx="2160" cy="288"/>
            </a:xfrm>
            <a:prstGeom prst="rect">
              <a:avLst/>
            </a:prstGeom>
            <a:noFill/>
            <a:ln w="9525">
              <a:noFill/>
              <a:miter/>
            </a:ln>
          </p:spPr>
          <p:txBody>
            <a:bodyPr anchor="t">
              <a:spAutoFit/>
            </a:bodyPr>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农业服务</a:t>
              </a:r>
            </a:p>
          </p:txBody>
        </p:sp>
      </p:grpSp>
      <p:pic>
        <p:nvPicPr>
          <p:cNvPr id="7" name="图片 6" descr="IMG_1256"/>
          <p:cNvPicPr>
            <a:picLocks noChangeAspect="1"/>
          </p:cNvPicPr>
          <p:nvPr/>
        </p:nvPicPr>
        <p:blipFill>
          <a:blip r:embed="rId1"/>
          <a:srcRect/>
          <a:stretch>
            <a:fillRect/>
          </a:stretch>
        </p:blipFill>
        <p:spPr>
          <a:xfrm>
            <a:off x="6075680" y="3964305"/>
            <a:ext cx="3220720" cy="2305685"/>
          </a:xfrm>
          <a:prstGeom prst="rect">
            <a:avLst/>
          </a:prstGeom>
        </p:spPr>
      </p:pic>
      <p:pic>
        <p:nvPicPr>
          <p:cNvPr id="9" name="图片 8"/>
          <p:cNvPicPr>
            <a:picLocks noChangeAspect="1"/>
          </p:cNvPicPr>
          <p:nvPr/>
        </p:nvPicPr>
        <p:blipFill>
          <a:blip r:embed="rId2"/>
          <a:srcRect/>
          <a:stretch>
            <a:fillRect/>
          </a:stretch>
        </p:blipFill>
        <p:spPr>
          <a:xfrm>
            <a:off x="2412365" y="3884295"/>
            <a:ext cx="3499485" cy="24085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ppt_y</p:attrName>
                                        </p:attrNameLst>
                                      </p:cBhvr>
                                      <p:tavLst>
                                        <p:tav tm="0">
                                          <p:val>
                                            <p:strVal val="#ppt_y+#ppt_h*1.125000"/>
                                          </p:val>
                                        </p:tav>
                                        <p:tav tm="100000">
                                          <p:val>
                                            <p:strVal val="#ppt_y"/>
                                          </p:val>
                                        </p:tav>
                                      </p:tavLst>
                                    </p:anim>
                                    <p:animEffect transition="in" filter="wipe(up)">
                                      <p:cBhvr>
                                        <p:cTn id="16" dur="500"/>
                                        <p:tgtEl>
                                          <p:spTgt spid="7"/>
                                        </p:tgtEl>
                                      </p:cBhvr>
                                    </p:animEffect>
                                  </p:childTnLst>
                                </p:cTn>
                              </p:par>
                              <p:par>
                                <p:cTn id="17" presetID="1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p:tgtEl>
                                          <p:spTgt spid="9"/>
                                        </p:tgtEl>
                                        <p:attrNameLst>
                                          <p:attrName>ppt_y</p:attrName>
                                        </p:attrNameLst>
                                      </p:cBhvr>
                                      <p:tavLst>
                                        <p:tav tm="0">
                                          <p:val>
                                            <p:strVal val="#ppt_y+#ppt_h*1.125000"/>
                                          </p:val>
                                        </p:tav>
                                        <p:tav tm="100000">
                                          <p:val>
                                            <p:strVal val="#ppt_y"/>
                                          </p:val>
                                        </p:tav>
                                      </p:tavLst>
                                    </p:anim>
                                    <p:animEffect transition="in" filter="wipe(up)">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1915795" y="2145665"/>
            <a:ext cx="3574415" cy="3601720"/>
          </a:xfrm>
          <a:prstGeom prst="rect">
            <a:avLst/>
          </a:prstGeom>
          <a:noFill/>
        </p:spPr>
        <p:txBody>
          <a:bodyPr wrap="square" rtlCol="0">
            <a:spAutoFit/>
          </a:bodyPr>
          <a:lstStyle/>
          <a:p>
            <a:pPr marL="285750" indent="-285750" algn="l" eaLnBrk="1" hangingPunct="1">
              <a:lnSpc>
                <a:spcPct val="160000"/>
              </a:lnSpc>
              <a:buClrTx/>
              <a:buFont typeface="Wingdings" charset="0"/>
              <a:buChar char="l"/>
            </a:pPr>
            <a:r>
              <a:rPr lang="zh-CN" altLang="zh-CN" b="1" noProof="0" dirty="0">
                <a:ln>
                  <a:noFill/>
                </a:ln>
                <a:solidFill>
                  <a:schemeClr val="tx1">
                    <a:lumMod val="50000"/>
                  </a:schemeClr>
                </a:solidFill>
                <a:uLnTx/>
                <a:uFillTx/>
                <a:latin typeface="华文中宋" charset="0"/>
                <a:ea typeface="华文中宋" charset="0"/>
                <a:cs typeface="+mn-ea"/>
              </a:rPr>
              <a:t>品牌孵化</a:t>
            </a:r>
            <a:endParaRPr lang="zh-CN" altLang="zh-CN" b="1" noProof="0" dirty="0">
              <a:ln>
                <a:noFill/>
              </a:ln>
              <a:solidFill>
                <a:schemeClr val="tx1">
                  <a:lumMod val="50000"/>
                </a:schemeClr>
              </a:solidFill>
              <a:uLnTx/>
              <a:uFillTx/>
              <a:latin typeface="华文中宋" charset="0"/>
              <a:ea typeface="华文中宋" charset="0"/>
              <a:cs typeface="+mn-ea"/>
            </a:endParaRPr>
          </a:p>
          <a:p>
            <a:pPr indent="0" algn="l" eaLnBrk="1" hangingPunct="1">
              <a:lnSpc>
                <a:spcPct val="160000"/>
              </a:lnSpc>
              <a:buClrTx/>
              <a:buFont typeface="Wingdings" charset="0"/>
              <a:buNone/>
            </a:pPr>
            <a:r>
              <a:rPr lang="zh-CN" altLang="zh-CN" b="1" noProof="0" dirty="0">
                <a:ln>
                  <a:noFill/>
                </a:ln>
                <a:solidFill>
                  <a:schemeClr val="tx1">
                    <a:lumMod val="50000"/>
                  </a:schemeClr>
                </a:solidFill>
                <a:uLnTx/>
                <a:uFillTx/>
                <a:latin typeface="华文中宋" charset="0"/>
                <a:ea typeface="华文中宋" charset="0"/>
                <a:cs typeface="+mn-ea"/>
                <a:sym typeface="宋体" pitchFamily="2" charset="-122"/>
              </a:rPr>
              <a:t>经过发展，伯乐庄园已成功创建“伯乐蜜”、“哺良贡米”、“老磨坊”“伯乐坊”等著名农产品品牌，产品涉及苹果、大米、石磨面粉、纯地瓜粉条、小杂粮、酱菜等10余种</a:t>
            </a:r>
            <a:r>
              <a:rPr lang="zh-CN" altLang="zh-CN" b="1" noProof="0" dirty="0">
                <a:ln>
                  <a:noFill/>
                </a:ln>
                <a:solidFill>
                  <a:schemeClr val="tx1">
                    <a:lumMod val="50000"/>
                  </a:schemeClr>
                </a:solidFill>
                <a:uLnTx/>
                <a:uFillTx/>
                <a:latin typeface="华文中宋" charset="0"/>
                <a:ea typeface="华文中宋" charset="0"/>
                <a:cs typeface="+mn-ea"/>
              </a:rPr>
              <a:t>。</a:t>
            </a:r>
            <a:endParaRPr lang="zh-CN" altLang="zh-CN" b="1" noProof="0" dirty="0">
              <a:ln>
                <a:noFill/>
              </a:ln>
              <a:solidFill>
                <a:schemeClr val="tx1">
                  <a:lumMod val="50000"/>
                </a:schemeClr>
              </a:solidFill>
              <a:uLnTx/>
              <a:uFillTx/>
              <a:latin typeface="华文中宋" charset="0"/>
              <a:ea typeface="华文中宋" charset="0"/>
              <a:cs typeface="+mn-ea"/>
            </a:endParaRPr>
          </a:p>
          <a:p>
            <a:pPr indent="0" algn="l" eaLnBrk="1" hangingPunct="1">
              <a:lnSpc>
                <a:spcPct val="160000"/>
              </a:lnSpc>
              <a:buClrTx/>
              <a:buFont typeface="Wingdings" charset="0"/>
              <a:buNone/>
            </a:pPr>
            <a:endParaRPr lang="zh-CN" altLang="en-US"/>
          </a:p>
        </p:txBody>
      </p:sp>
      <p:pic>
        <p:nvPicPr>
          <p:cNvPr id="13317" name="图片 7" descr="QQ图片20150525100153"/>
          <p:cNvPicPr>
            <a:picLocks noChangeAspect="1"/>
          </p:cNvPicPr>
          <p:nvPr/>
        </p:nvPicPr>
        <p:blipFill>
          <a:blip r:embed="rId1" cstate="print"/>
          <a:srcRect/>
          <a:stretch>
            <a:fillRect/>
          </a:stretch>
        </p:blipFill>
        <p:spPr>
          <a:xfrm>
            <a:off x="5657850" y="4436745"/>
            <a:ext cx="2479040" cy="1346200"/>
          </a:xfrm>
          <a:prstGeom prst="rect">
            <a:avLst/>
          </a:prstGeom>
          <a:noFill/>
          <a:ln w="9525">
            <a:noFill/>
            <a:miter/>
          </a:ln>
        </p:spPr>
      </p:pic>
      <p:grpSp>
        <p:nvGrpSpPr>
          <p:cNvPr id="17" name="组合 16"/>
          <p:cNvGrpSpPr/>
          <p:nvPr/>
        </p:nvGrpSpPr>
        <p:grpSpPr>
          <a:xfrm>
            <a:off x="5540904" y="2016760"/>
            <a:ext cx="4681231" cy="1069983"/>
            <a:chOff x="10614" y="8075"/>
            <a:chExt cx="8665" cy="2511"/>
          </a:xfrm>
        </p:grpSpPr>
        <p:pic>
          <p:nvPicPr>
            <p:cNvPr id="18438" name="图片 4" descr="伯乐蜜111"/>
            <p:cNvPicPr>
              <a:picLocks noChangeAspect="1"/>
            </p:cNvPicPr>
            <p:nvPr/>
          </p:nvPicPr>
          <p:blipFill>
            <a:blip r:embed="rId2" cstate="print"/>
            <a:srcRect/>
            <a:stretch>
              <a:fillRect/>
            </a:stretch>
          </p:blipFill>
          <p:spPr>
            <a:xfrm>
              <a:off x="10614" y="8081"/>
              <a:ext cx="4935" cy="2505"/>
            </a:xfrm>
            <a:prstGeom prst="rect">
              <a:avLst/>
            </a:prstGeom>
            <a:noFill/>
            <a:ln w="9525">
              <a:noFill/>
              <a:miter/>
            </a:ln>
          </p:spPr>
        </p:pic>
        <p:pic>
          <p:nvPicPr>
            <p:cNvPr id="18439" name="图片 5" descr="QQ截图20151118105729"/>
            <p:cNvPicPr>
              <a:picLocks noChangeAspect="1"/>
            </p:cNvPicPr>
            <p:nvPr/>
          </p:nvPicPr>
          <p:blipFill>
            <a:blip r:embed="rId3" cstate="print"/>
            <a:srcRect/>
            <a:stretch>
              <a:fillRect/>
            </a:stretch>
          </p:blipFill>
          <p:spPr>
            <a:xfrm>
              <a:off x="15522" y="8075"/>
              <a:ext cx="3757" cy="2500"/>
            </a:xfrm>
            <a:prstGeom prst="rect">
              <a:avLst/>
            </a:prstGeom>
            <a:noFill/>
            <a:ln w="9525">
              <a:noFill/>
              <a:miter/>
            </a:ln>
          </p:spPr>
        </p:pic>
      </p:grpSp>
      <p:pic>
        <p:nvPicPr>
          <p:cNvPr id="13315" name="内容占位符 3" descr="QQ图片20151009113049"/>
          <p:cNvPicPr>
            <a:picLocks noGrp="1" noChangeAspect="1"/>
          </p:cNvPicPr>
          <p:nvPr/>
        </p:nvPicPr>
        <p:blipFill>
          <a:blip r:embed="rId4" cstate="print"/>
          <a:srcRect/>
          <a:stretch>
            <a:fillRect/>
          </a:stretch>
        </p:blipFill>
        <p:spPr>
          <a:xfrm>
            <a:off x="8239125" y="3125470"/>
            <a:ext cx="2199640" cy="1299845"/>
          </a:xfrm>
          <a:prstGeom prst="rect">
            <a:avLst/>
          </a:prstGeom>
          <a:noFill/>
          <a:ln w="9525">
            <a:noFill/>
            <a:miter/>
          </a:ln>
        </p:spPr>
      </p:pic>
      <p:pic>
        <p:nvPicPr>
          <p:cNvPr id="13316" name="图片 4" descr="QQ截图20151010105751"/>
          <p:cNvPicPr>
            <a:picLocks noChangeAspect="1"/>
          </p:cNvPicPr>
          <p:nvPr/>
        </p:nvPicPr>
        <p:blipFill>
          <a:blip r:embed="rId5" cstate="print"/>
          <a:srcRect/>
          <a:stretch>
            <a:fillRect/>
          </a:stretch>
        </p:blipFill>
        <p:spPr>
          <a:xfrm>
            <a:off x="5737225" y="3163570"/>
            <a:ext cx="2487930" cy="1311275"/>
          </a:xfrm>
          <a:prstGeom prst="rect">
            <a:avLst/>
          </a:prstGeom>
          <a:noFill/>
          <a:ln w="9525">
            <a:noFill/>
            <a:miter/>
          </a:ln>
        </p:spPr>
      </p:pic>
      <p:pic>
        <p:nvPicPr>
          <p:cNvPr id="13318" name="图片 8" descr="QQ截图20151010131224"/>
          <p:cNvPicPr>
            <a:picLocks noChangeAspect="1"/>
          </p:cNvPicPr>
          <p:nvPr/>
        </p:nvPicPr>
        <p:blipFill>
          <a:blip r:embed="rId6" cstate="print"/>
          <a:srcRect/>
          <a:stretch>
            <a:fillRect/>
          </a:stretch>
        </p:blipFill>
        <p:spPr>
          <a:xfrm>
            <a:off x="8145780" y="4497705"/>
            <a:ext cx="2327910" cy="1306830"/>
          </a:xfrm>
          <a:prstGeom prst="rect">
            <a:avLst/>
          </a:prstGeom>
          <a:noFill/>
          <a:ln w="9525">
            <a:noFill/>
            <a:miter/>
          </a:ln>
        </p:spPr>
      </p:pic>
      <p:grpSp>
        <p:nvGrpSpPr>
          <p:cNvPr id="26" name="组合 5122"/>
          <p:cNvGrpSpPr/>
          <p:nvPr/>
        </p:nvGrpSpPr>
        <p:grpSpPr>
          <a:xfrm>
            <a:off x="1834833" y="1005840"/>
            <a:ext cx="5227637" cy="685800"/>
            <a:chOff x="-24" y="0"/>
            <a:chExt cx="3293" cy="432"/>
          </a:xfrm>
        </p:grpSpPr>
        <p:sp>
          <p:nvSpPr>
            <p:cNvPr id="27" name="圆角矩形 5123"/>
            <p:cNvSpPr/>
            <p:nvPr/>
          </p:nvSpPr>
          <p:spPr>
            <a:xfrm>
              <a:off x="240" y="67"/>
              <a:ext cx="3029"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8" name="菱形 5124"/>
            <p:cNvSpPr/>
            <p:nvPr/>
          </p:nvSpPr>
          <p:spPr>
            <a:xfrm>
              <a:off x="-24" y="0"/>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25"/>
            <p:cNvSpPr/>
            <p:nvPr/>
          </p:nvSpPr>
          <p:spPr>
            <a:xfrm>
              <a:off x="609" y="78"/>
              <a:ext cx="2160"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农业服务</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up)">
                                      <p:cBhvr>
                                        <p:cTn id="8" dur="500"/>
                                        <p:tgtEl>
                                          <p:spTgt spid="20"/>
                                        </p:tgtEl>
                                      </p:cBhvr>
                                    </p:animEffect>
                                  </p:childTnLst>
                                </p:cTn>
                              </p:par>
                              <p:par>
                                <p:cTn id="9" presetID="12" presetClass="entr" presetSubtype="4" fill="hold" nodeType="withEffect">
                                  <p:stCondLst>
                                    <p:cond delay="0"/>
                                  </p:stCondLst>
                                  <p:childTnLst>
                                    <p:set>
                                      <p:cBhvr>
                                        <p:cTn id="10" dur="1" fill="hold">
                                          <p:stCondLst>
                                            <p:cond delay="0"/>
                                          </p:stCondLst>
                                        </p:cTn>
                                        <p:tgtEl>
                                          <p:spTgt spid="13317"/>
                                        </p:tgtEl>
                                        <p:attrNameLst>
                                          <p:attrName>style.visibility</p:attrName>
                                        </p:attrNameLst>
                                      </p:cBhvr>
                                      <p:to>
                                        <p:strVal val="visible"/>
                                      </p:to>
                                    </p:set>
                                    <p:anim calcmode="lin" valueType="num">
                                      <p:cBhvr additive="base">
                                        <p:cTn id="11" dur="500"/>
                                        <p:tgtEl>
                                          <p:spTgt spid="13317"/>
                                        </p:tgtEl>
                                        <p:attrNameLst>
                                          <p:attrName>ppt_y</p:attrName>
                                        </p:attrNameLst>
                                      </p:cBhvr>
                                      <p:tavLst>
                                        <p:tav tm="0">
                                          <p:val>
                                            <p:strVal val="#ppt_y+#ppt_h*1.125000"/>
                                          </p:val>
                                        </p:tav>
                                        <p:tav tm="100000">
                                          <p:val>
                                            <p:strVal val="#ppt_y"/>
                                          </p:val>
                                        </p:tav>
                                      </p:tavLst>
                                    </p:anim>
                                    <p:animEffect transition="in" filter="wipe(up)">
                                      <p:cBhvr>
                                        <p:cTn id="12" dur="500"/>
                                        <p:tgtEl>
                                          <p:spTgt spid="13317"/>
                                        </p:tgtEl>
                                      </p:cBhvr>
                                    </p:animEffect>
                                  </p:childTnLst>
                                </p:cTn>
                              </p:par>
                              <p:par>
                                <p:cTn id="13" presetID="1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p:tgtEl>
                                          <p:spTgt spid="17"/>
                                        </p:tgtEl>
                                        <p:attrNameLst>
                                          <p:attrName>ppt_y</p:attrName>
                                        </p:attrNameLst>
                                      </p:cBhvr>
                                      <p:tavLst>
                                        <p:tav tm="0">
                                          <p:val>
                                            <p:strVal val="#ppt_y+#ppt_h*1.125000"/>
                                          </p:val>
                                        </p:tav>
                                        <p:tav tm="100000">
                                          <p:val>
                                            <p:strVal val="#ppt_y"/>
                                          </p:val>
                                        </p:tav>
                                      </p:tavLst>
                                    </p:anim>
                                    <p:animEffect transition="in" filter="wipe(up)">
                                      <p:cBhvr>
                                        <p:cTn id="16" dur="500"/>
                                        <p:tgtEl>
                                          <p:spTgt spid="17"/>
                                        </p:tgtEl>
                                      </p:cBhvr>
                                    </p:animEffect>
                                  </p:childTnLst>
                                </p:cTn>
                              </p:par>
                              <p:par>
                                <p:cTn id="17" presetID="12" presetClass="entr" presetSubtype="4" fill="hold" nodeType="withEffect">
                                  <p:stCondLst>
                                    <p:cond delay="0"/>
                                  </p:stCondLst>
                                  <p:childTnLst>
                                    <p:set>
                                      <p:cBhvr>
                                        <p:cTn id="18" dur="1" fill="hold">
                                          <p:stCondLst>
                                            <p:cond delay="0"/>
                                          </p:stCondLst>
                                        </p:cTn>
                                        <p:tgtEl>
                                          <p:spTgt spid="13315"/>
                                        </p:tgtEl>
                                        <p:attrNameLst>
                                          <p:attrName>style.visibility</p:attrName>
                                        </p:attrNameLst>
                                      </p:cBhvr>
                                      <p:to>
                                        <p:strVal val="visible"/>
                                      </p:to>
                                    </p:set>
                                    <p:anim calcmode="lin" valueType="num">
                                      <p:cBhvr additive="base">
                                        <p:cTn id="19" dur="500"/>
                                        <p:tgtEl>
                                          <p:spTgt spid="13315"/>
                                        </p:tgtEl>
                                        <p:attrNameLst>
                                          <p:attrName>ppt_y</p:attrName>
                                        </p:attrNameLst>
                                      </p:cBhvr>
                                      <p:tavLst>
                                        <p:tav tm="0">
                                          <p:val>
                                            <p:strVal val="#ppt_y+#ppt_h*1.125000"/>
                                          </p:val>
                                        </p:tav>
                                        <p:tav tm="100000">
                                          <p:val>
                                            <p:strVal val="#ppt_y"/>
                                          </p:val>
                                        </p:tav>
                                      </p:tavLst>
                                    </p:anim>
                                    <p:animEffect transition="in" filter="wipe(up)">
                                      <p:cBhvr>
                                        <p:cTn id="20" dur="500"/>
                                        <p:tgtEl>
                                          <p:spTgt spid="13315"/>
                                        </p:tgtEl>
                                      </p:cBhvr>
                                    </p:animEffect>
                                  </p:childTnLst>
                                </p:cTn>
                              </p:par>
                              <p:par>
                                <p:cTn id="21" presetID="12" presetClass="entr" presetSubtype="4" fill="hold" nodeType="withEffect">
                                  <p:stCondLst>
                                    <p:cond delay="0"/>
                                  </p:stCondLst>
                                  <p:childTnLst>
                                    <p:set>
                                      <p:cBhvr>
                                        <p:cTn id="22" dur="1" fill="hold">
                                          <p:stCondLst>
                                            <p:cond delay="0"/>
                                          </p:stCondLst>
                                        </p:cTn>
                                        <p:tgtEl>
                                          <p:spTgt spid="13316"/>
                                        </p:tgtEl>
                                        <p:attrNameLst>
                                          <p:attrName>style.visibility</p:attrName>
                                        </p:attrNameLst>
                                      </p:cBhvr>
                                      <p:to>
                                        <p:strVal val="visible"/>
                                      </p:to>
                                    </p:set>
                                    <p:anim calcmode="lin" valueType="num">
                                      <p:cBhvr additive="base">
                                        <p:cTn id="23" dur="500"/>
                                        <p:tgtEl>
                                          <p:spTgt spid="13316"/>
                                        </p:tgtEl>
                                        <p:attrNameLst>
                                          <p:attrName>ppt_y</p:attrName>
                                        </p:attrNameLst>
                                      </p:cBhvr>
                                      <p:tavLst>
                                        <p:tav tm="0">
                                          <p:val>
                                            <p:strVal val="#ppt_y+#ppt_h*1.125000"/>
                                          </p:val>
                                        </p:tav>
                                        <p:tav tm="100000">
                                          <p:val>
                                            <p:strVal val="#ppt_y"/>
                                          </p:val>
                                        </p:tav>
                                      </p:tavLst>
                                    </p:anim>
                                    <p:animEffect transition="in" filter="wipe(up)">
                                      <p:cBhvr>
                                        <p:cTn id="24" dur="500"/>
                                        <p:tgtEl>
                                          <p:spTgt spid="13316"/>
                                        </p:tgtEl>
                                      </p:cBhvr>
                                    </p:animEffect>
                                  </p:childTnLst>
                                </p:cTn>
                              </p:par>
                              <p:par>
                                <p:cTn id="25" presetID="12" presetClass="entr" presetSubtype="4" fill="hold" nodeType="withEffect">
                                  <p:stCondLst>
                                    <p:cond delay="0"/>
                                  </p:stCondLst>
                                  <p:childTnLst>
                                    <p:set>
                                      <p:cBhvr>
                                        <p:cTn id="26" dur="1" fill="hold">
                                          <p:stCondLst>
                                            <p:cond delay="0"/>
                                          </p:stCondLst>
                                        </p:cTn>
                                        <p:tgtEl>
                                          <p:spTgt spid="13318"/>
                                        </p:tgtEl>
                                        <p:attrNameLst>
                                          <p:attrName>style.visibility</p:attrName>
                                        </p:attrNameLst>
                                      </p:cBhvr>
                                      <p:to>
                                        <p:strVal val="visible"/>
                                      </p:to>
                                    </p:set>
                                    <p:anim calcmode="lin" valueType="num">
                                      <p:cBhvr additive="base">
                                        <p:cTn id="27" dur="500"/>
                                        <p:tgtEl>
                                          <p:spTgt spid="13318"/>
                                        </p:tgtEl>
                                        <p:attrNameLst>
                                          <p:attrName>ppt_y</p:attrName>
                                        </p:attrNameLst>
                                      </p:cBhvr>
                                      <p:tavLst>
                                        <p:tav tm="0">
                                          <p:val>
                                            <p:strVal val="#ppt_y+#ppt_h*1.125000"/>
                                          </p:val>
                                        </p:tav>
                                        <p:tav tm="100000">
                                          <p:val>
                                            <p:strVal val="#ppt_y"/>
                                          </p:val>
                                        </p:tav>
                                      </p:tavLst>
                                    </p:anim>
                                    <p:animEffect transition="in" filter="wipe(up)">
                                      <p:cBhvr>
                                        <p:cTn id="28" dur="500"/>
                                        <p:tgtEl>
                                          <p:spTgt spid="13318"/>
                                        </p:tgtEl>
                                      </p:cBhvr>
                                    </p:animEffect>
                                  </p:childTnLst>
                                </p:cTn>
                              </p:par>
                              <p:par>
                                <p:cTn id="29" presetID="12" presetClass="entr" presetSubtype="4"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p:tgtEl>
                                          <p:spTgt spid="26"/>
                                        </p:tgtEl>
                                        <p:attrNameLst>
                                          <p:attrName>ppt_y</p:attrName>
                                        </p:attrNameLst>
                                      </p:cBhvr>
                                      <p:tavLst>
                                        <p:tav tm="0">
                                          <p:val>
                                            <p:strVal val="#ppt_y+#ppt_h*1.125000"/>
                                          </p:val>
                                        </p:tav>
                                        <p:tav tm="100000">
                                          <p:val>
                                            <p:strVal val="#ppt_y"/>
                                          </p:val>
                                        </p:tav>
                                      </p:tavLst>
                                    </p:anim>
                                    <p:animEffect transition="in" filter="wipe(up)">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78703" y="1803501"/>
            <a:ext cx="6855461" cy="4704080"/>
          </a:xfrm>
          <a:prstGeom prst="rect">
            <a:avLst/>
          </a:prstGeom>
          <a:noFill/>
        </p:spPr>
        <p:txBody>
          <a:bodyPr wrap="square" rtlCol="0" anchor="t">
            <a:spAutoFit/>
          </a:bodyPr>
          <a:lstStyle/>
          <a:p>
            <a:pPr marL="285750" indent="-285750" algn="l" eaLnBrk="1" hangingPunct="1">
              <a:lnSpc>
                <a:spcPct val="180000"/>
              </a:lnSpc>
              <a:buClrTx/>
              <a:buFont typeface="Wingdings" charset="0"/>
              <a:buChar char="l"/>
            </a:pPr>
            <a:r>
              <a:rPr lang="zh-CN" altLang="zh-CN" sz="1600" b="1" noProof="0" dirty="0">
                <a:ln>
                  <a:noFill/>
                </a:ln>
                <a:solidFill>
                  <a:srgbClr val="000000"/>
                </a:solidFill>
                <a:uLnTx/>
                <a:uFillTx/>
                <a:latin typeface="华文中宋" charset="0"/>
                <a:ea typeface="华文中宋" charset="0"/>
                <a:cs typeface="+mn-ea"/>
                <a:sym typeface="Arial" charset="0"/>
              </a:rPr>
              <a:t>品控管理</a:t>
            </a:r>
            <a:endParaRPr lang="zh-CN" altLang="zh-CN" sz="1600" b="1" noProof="0" dirty="0">
              <a:ln>
                <a:noFill/>
              </a:ln>
              <a:solidFill>
                <a:srgbClr val="000000"/>
              </a:solidFill>
              <a:uLnTx/>
              <a:uFillTx/>
              <a:latin typeface="华文中宋" charset="0"/>
              <a:ea typeface="华文中宋" charset="0"/>
              <a:cs typeface="+mn-ea"/>
              <a:sym typeface="Arial" charset="0"/>
            </a:endParaRPr>
          </a:p>
          <a:p>
            <a:pPr>
              <a:lnSpc>
                <a:spcPct val="180000"/>
              </a:lnSpc>
            </a:pPr>
            <a:r>
              <a:rPr lang="zh-CN" altLang="zh-CN" sz="1600" b="1" noProof="0" dirty="0">
                <a:ln>
                  <a:noFill/>
                </a:ln>
                <a:solidFill>
                  <a:srgbClr val="000000"/>
                </a:solidFill>
                <a:uLnTx/>
                <a:uFillTx/>
                <a:latin typeface="华文中宋" charset="0"/>
                <a:ea typeface="华文中宋" charset="0"/>
                <a:cs typeface="+mn-ea"/>
                <a:sym typeface="Arial" charset="0"/>
              </a:rPr>
              <a:t>     伯乐庄园制定自己的 “八统一”管理模式 和“6E”生产标准。为消费者全方位提供优质、生态农产品。</a:t>
            </a:r>
            <a:endParaRPr lang="zh-CN" altLang="zh-CN" sz="1600" b="1" noProof="0" dirty="0">
              <a:ln>
                <a:noFill/>
              </a:ln>
              <a:solidFill>
                <a:srgbClr val="000000"/>
              </a:solidFill>
              <a:uLnTx/>
              <a:uFillTx/>
              <a:latin typeface="华文中宋" charset="0"/>
              <a:ea typeface="华文中宋" charset="0"/>
              <a:cs typeface="+mn-ea"/>
              <a:sym typeface="Arial" charset="0"/>
            </a:endParaRPr>
          </a:p>
          <a:p>
            <a:pPr>
              <a:lnSpc>
                <a:spcPct val="180000"/>
              </a:lnSpc>
            </a:pPr>
            <a:r>
              <a:rPr lang="en-US" altLang="zh-CN" sz="1600" b="1" noProof="0" dirty="0">
                <a:ln>
                  <a:noFill/>
                </a:ln>
                <a:solidFill>
                  <a:srgbClr val="000000"/>
                </a:solidFill>
                <a:uLnTx/>
                <a:uFillTx/>
                <a:latin typeface="华文中宋" charset="0"/>
                <a:ea typeface="华文中宋" charset="0"/>
                <a:cs typeface="+mn-ea"/>
                <a:sym typeface="Arial" charset="0"/>
              </a:rPr>
              <a:t>“</a:t>
            </a:r>
            <a:r>
              <a:rPr lang="zh-CN" altLang="zh-CN" sz="1600" b="1" noProof="0" dirty="0">
                <a:ln>
                  <a:noFill/>
                </a:ln>
                <a:solidFill>
                  <a:srgbClr val="000000"/>
                </a:solidFill>
                <a:uLnTx/>
                <a:uFillTx/>
                <a:latin typeface="华文中宋" charset="0"/>
                <a:ea typeface="华文中宋" charset="0"/>
                <a:cs typeface="+mn-ea"/>
                <a:sym typeface="Arial" charset="0"/>
              </a:rPr>
              <a:t>八统一”：统一供应种苗</a:t>
            </a:r>
            <a:endParaRPr lang="zh-CN" altLang="zh-CN" sz="1600" b="1" noProof="0" dirty="0">
              <a:ln>
                <a:noFill/>
              </a:ln>
              <a:solidFill>
                <a:srgbClr val="000000"/>
              </a:solidFill>
              <a:uLnTx/>
              <a:uFillTx/>
              <a:latin typeface="华文中宋" charset="0"/>
              <a:ea typeface="华文中宋" charset="0"/>
              <a:cs typeface="+mn-ea"/>
              <a:sym typeface="Arial" charset="0"/>
            </a:endParaRPr>
          </a:p>
          <a:p>
            <a:pPr>
              <a:lnSpc>
                <a:spcPts val="2500"/>
              </a:lnSpc>
            </a:pPr>
            <a:r>
              <a:rPr lang="zh-CN" altLang="zh-CN" sz="1600" b="1" noProof="0" dirty="0">
                <a:ln>
                  <a:noFill/>
                </a:ln>
                <a:solidFill>
                  <a:srgbClr val="000000"/>
                </a:solidFill>
                <a:uLnTx/>
                <a:uFillTx/>
                <a:latin typeface="华文中宋" charset="0"/>
                <a:ea typeface="华文中宋" charset="0"/>
                <a:cs typeface="+mn-ea"/>
                <a:sym typeface="Arial" charset="0"/>
              </a:rPr>
              <a:t>                   统一技术标准</a:t>
            </a:r>
            <a:endParaRPr lang="zh-CN" altLang="zh-CN" sz="1600" b="1" noProof="0" dirty="0">
              <a:ln>
                <a:noFill/>
              </a:ln>
              <a:solidFill>
                <a:srgbClr val="000000"/>
              </a:solidFill>
              <a:uLnTx/>
              <a:uFillTx/>
              <a:latin typeface="华文中宋" charset="0"/>
              <a:ea typeface="华文中宋" charset="0"/>
              <a:cs typeface="+mn-ea"/>
              <a:sym typeface="Arial" charset="0"/>
            </a:endParaRPr>
          </a:p>
          <a:p>
            <a:pPr>
              <a:lnSpc>
                <a:spcPts val="2500"/>
              </a:lnSpc>
            </a:pPr>
            <a:r>
              <a:rPr lang="zh-CN" altLang="zh-CN" sz="1600" b="1" noProof="0" dirty="0">
                <a:ln>
                  <a:noFill/>
                </a:ln>
                <a:solidFill>
                  <a:srgbClr val="000000"/>
                </a:solidFill>
                <a:uLnTx/>
                <a:uFillTx/>
                <a:latin typeface="华文中宋" charset="0"/>
                <a:ea typeface="华文中宋" charset="0"/>
                <a:cs typeface="+mn-ea"/>
                <a:sym typeface="Arial" charset="0"/>
              </a:rPr>
              <a:t>                   统一生产资料</a:t>
            </a:r>
            <a:endParaRPr lang="zh-CN" altLang="zh-CN" sz="1600" b="1" noProof="0" dirty="0">
              <a:ln>
                <a:noFill/>
              </a:ln>
              <a:solidFill>
                <a:srgbClr val="000000"/>
              </a:solidFill>
              <a:uLnTx/>
              <a:uFillTx/>
              <a:latin typeface="华文中宋" charset="0"/>
              <a:ea typeface="华文中宋" charset="0"/>
              <a:cs typeface="+mn-ea"/>
              <a:sym typeface="Arial" charset="0"/>
            </a:endParaRPr>
          </a:p>
          <a:p>
            <a:pPr>
              <a:lnSpc>
                <a:spcPts val="2500"/>
              </a:lnSpc>
            </a:pPr>
            <a:r>
              <a:rPr lang="zh-CN" altLang="zh-CN" sz="1600" b="1" noProof="0" dirty="0">
                <a:ln>
                  <a:noFill/>
                </a:ln>
                <a:solidFill>
                  <a:srgbClr val="000000"/>
                </a:solidFill>
                <a:uLnTx/>
                <a:uFillTx/>
                <a:latin typeface="华文中宋" charset="0"/>
                <a:ea typeface="华文中宋" charset="0"/>
                <a:cs typeface="+mn-ea"/>
                <a:sym typeface="Arial" charset="0"/>
              </a:rPr>
              <a:t>                   统一植保防治</a:t>
            </a:r>
            <a:endParaRPr lang="zh-CN" altLang="zh-CN" sz="1600" b="1" noProof="0" dirty="0">
              <a:ln>
                <a:noFill/>
              </a:ln>
              <a:solidFill>
                <a:srgbClr val="000000"/>
              </a:solidFill>
              <a:uLnTx/>
              <a:uFillTx/>
              <a:latin typeface="华文中宋" charset="0"/>
              <a:ea typeface="华文中宋" charset="0"/>
              <a:cs typeface="+mn-ea"/>
              <a:sym typeface="Arial" charset="0"/>
            </a:endParaRPr>
          </a:p>
          <a:p>
            <a:pPr>
              <a:lnSpc>
                <a:spcPts val="2500"/>
              </a:lnSpc>
            </a:pPr>
            <a:r>
              <a:rPr lang="zh-CN" altLang="zh-CN" sz="1600" b="1" noProof="0" dirty="0">
                <a:ln>
                  <a:noFill/>
                </a:ln>
                <a:solidFill>
                  <a:srgbClr val="000000"/>
                </a:solidFill>
                <a:uLnTx/>
                <a:uFillTx/>
                <a:latin typeface="华文中宋" charset="0"/>
                <a:ea typeface="华文中宋" charset="0"/>
                <a:cs typeface="+mn-ea"/>
                <a:sym typeface="Arial" charset="0"/>
              </a:rPr>
              <a:t>                   统一质量标准</a:t>
            </a:r>
            <a:endParaRPr lang="zh-CN" altLang="zh-CN" sz="1600" b="1" noProof="0" dirty="0">
              <a:ln>
                <a:noFill/>
              </a:ln>
              <a:solidFill>
                <a:srgbClr val="000000"/>
              </a:solidFill>
              <a:uLnTx/>
              <a:uFillTx/>
              <a:latin typeface="华文中宋" charset="0"/>
              <a:ea typeface="华文中宋" charset="0"/>
              <a:cs typeface="+mn-ea"/>
              <a:sym typeface="Arial" charset="0"/>
            </a:endParaRPr>
          </a:p>
          <a:p>
            <a:pPr>
              <a:lnSpc>
                <a:spcPts val="2500"/>
              </a:lnSpc>
            </a:pPr>
            <a:r>
              <a:rPr lang="zh-CN" altLang="zh-CN" sz="1600" b="1" noProof="0" dirty="0">
                <a:ln>
                  <a:noFill/>
                </a:ln>
                <a:solidFill>
                  <a:srgbClr val="000000"/>
                </a:solidFill>
                <a:uLnTx/>
                <a:uFillTx/>
                <a:latin typeface="华文中宋" charset="0"/>
                <a:ea typeface="华文中宋" charset="0"/>
                <a:cs typeface="+mn-ea"/>
                <a:sym typeface="Arial" charset="0"/>
              </a:rPr>
              <a:t>                   统一定价收购</a:t>
            </a:r>
            <a:endParaRPr lang="zh-CN" altLang="zh-CN" sz="1600" b="1" noProof="0" dirty="0">
              <a:ln>
                <a:noFill/>
              </a:ln>
              <a:solidFill>
                <a:srgbClr val="000000"/>
              </a:solidFill>
              <a:uLnTx/>
              <a:uFillTx/>
              <a:latin typeface="华文中宋" charset="0"/>
              <a:ea typeface="华文中宋" charset="0"/>
              <a:cs typeface="+mn-ea"/>
              <a:sym typeface="Arial" charset="0"/>
            </a:endParaRPr>
          </a:p>
          <a:p>
            <a:pPr>
              <a:lnSpc>
                <a:spcPts val="2500"/>
              </a:lnSpc>
            </a:pPr>
            <a:r>
              <a:rPr lang="zh-CN" altLang="zh-CN" sz="1600" b="1" noProof="0" dirty="0">
                <a:ln>
                  <a:noFill/>
                </a:ln>
                <a:solidFill>
                  <a:srgbClr val="000000"/>
                </a:solidFill>
                <a:uLnTx/>
                <a:uFillTx/>
                <a:latin typeface="华文中宋" charset="0"/>
                <a:ea typeface="华文中宋" charset="0"/>
                <a:cs typeface="+mn-ea"/>
                <a:sym typeface="Arial" charset="0"/>
              </a:rPr>
              <a:t>                   统一品牌包装</a:t>
            </a:r>
            <a:endParaRPr lang="zh-CN" altLang="zh-CN" sz="1600" b="1" noProof="0" dirty="0">
              <a:ln>
                <a:noFill/>
              </a:ln>
              <a:solidFill>
                <a:srgbClr val="000000"/>
              </a:solidFill>
              <a:uLnTx/>
              <a:uFillTx/>
              <a:latin typeface="华文中宋" charset="0"/>
              <a:ea typeface="华文中宋" charset="0"/>
              <a:cs typeface="+mn-ea"/>
              <a:sym typeface="Arial" charset="0"/>
            </a:endParaRPr>
          </a:p>
          <a:p>
            <a:pPr>
              <a:lnSpc>
                <a:spcPts val="2500"/>
              </a:lnSpc>
            </a:pPr>
            <a:r>
              <a:rPr lang="zh-CN" altLang="zh-CN" sz="1600" b="1" noProof="0" dirty="0">
                <a:ln>
                  <a:noFill/>
                </a:ln>
                <a:solidFill>
                  <a:srgbClr val="000000"/>
                </a:solidFill>
                <a:uLnTx/>
                <a:uFillTx/>
                <a:latin typeface="华文中宋" charset="0"/>
                <a:ea typeface="华文中宋" charset="0"/>
                <a:cs typeface="+mn-ea"/>
                <a:sym typeface="Arial" charset="0"/>
              </a:rPr>
              <a:t>                   统一市场营销</a:t>
            </a:r>
            <a:endParaRPr lang="zh-CN" altLang="zh-CN" sz="1600" b="1" noProof="0" dirty="0">
              <a:ln>
                <a:noFill/>
              </a:ln>
              <a:solidFill>
                <a:srgbClr val="000000"/>
              </a:solidFill>
              <a:uLnTx/>
              <a:uFillTx/>
              <a:latin typeface="华文中宋" charset="0"/>
              <a:ea typeface="华文中宋" charset="0"/>
              <a:cs typeface="+mn-ea"/>
              <a:sym typeface="Arial" charset="0"/>
            </a:endParaRPr>
          </a:p>
          <a:p>
            <a:pPr>
              <a:lnSpc>
                <a:spcPts val="2500"/>
              </a:lnSpc>
            </a:pPr>
            <a:endParaRPr lang="zh-CN" altLang="zh-CN" sz="1600" b="1" noProof="0" dirty="0">
              <a:ln>
                <a:noFill/>
              </a:ln>
              <a:solidFill>
                <a:srgbClr val="000000"/>
              </a:solidFill>
              <a:uLnTx/>
              <a:uFillTx/>
              <a:latin typeface="华文中宋" charset="0"/>
              <a:ea typeface="华文中宋" charset="0"/>
              <a:cs typeface="+mn-ea"/>
              <a:sym typeface="Arial" charset="0"/>
            </a:endParaRPr>
          </a:p>
          <a:p>
            <a:pPr>
              <a:lnSpc>
                <a:spcPts val="2500"/>
              </a:lnSpc>
            </a:pPr>
            <a:r>
              <a:rPr lang="zh-CN" altLang="zh-CN" sz="1600" b="1" noProof="0" dirty="0">
                <a:ln>
                  <a:noFill/>
                </a:ln>
                <a:solidFill>
                  <a:srgbClr val="000000"/>
                </a:solidFill>
                <a:uLnTx/>
                <a:uFillTx/>
                <a:latin typeface="华文中宋" charset="0"/>
                <a:ea typeface="华文中宋" charset="0"/>
                <a:cs typeface="+mn-ea"/>
                <a:sym typeface="Arial" charset="0"/>
              </a:rPr>
              <a:t>       </a:t>
            </a:r>
          </a:p>
        </p:txBody>
      </p:sp>
      <p:pic>
        <p:nvPicPr>
          <p:cNvPr id="17" name="图片 4" descr="QQ截图20151118141026"/>
          <p:cNvPicPr>
            <a:picLocks noChangeAspect="1"/>
          </p:cNvPicPr>
          <p:nvPr/>
        </p:nvPicPr>
        <p:blipFill>
          <a:blip r:embed="rId1" cstate="print"/>
          <a:srcRect/>
          <a:stretch>
            <a:fillRect/>
          </a:stretch>
        </p:blipFill>
        <p:spPr>
          <a:xfrm>
            <a:off x="7220830" y="4497705"/>
            <a:ext cx="4638040" cy="1502410"/>
          </a:xfrm>
          <a:prstGeom prst="rect">
            <a:avLst/>
          </a:prstGeom>
          <a:noFill/>
          <a:ln w="9525">
            <a:noFill/>
            <a:miter/>
          </a:ln>
        </p:spPr>
      </p:pic>
      <p:pic>
        <p:nvPicPr>
          <p:cNvPr id="19" name="图片 18" descr="dd9f1ce6-c139-4fdf-bddb-08172925d0cb"/>
          <p:cNvPicPr>
            <a:picLocks noChangeAspect="1"/>
          </p:cNvPicPr>
          <p:nvPr/>
        </p:nvPicPr>
        <p:blipFill>
          <a:blip r:embed="rId2" cstate="print"/>
          <a:srcRect/>
          <a:stretch>
            <a:fillRect/>
          </a:stretch>
        </p:blipFill>
        <p:spPr>
          <a:xfrm>
            <a:off x="7224395" y="2131060"/>
            <a:ext cx="4634865" cy="2122170"/>
          </a:xfrm>
          <a:prstGeom prst="rect">
            <a:avLst/>
          </a:prstGeom>
        </p:spPr>
      </p:pic>
      <p:sp>
        <p:nvSpPr>
          <p:cNvPr id="2" name="TextBox 1"/>
          <p:cNvSpPr txBox="1"/>
          <p:nvPr/>
        </p:nvSpPr>
        <p:spPr>
          <a:xfrm>
            <a:off x="2952885" y="3337724"/>
            <a:ext cx="3725056" cy="1554480"/>
          </a:xfrm>
          <a:prstGeom prst="rect">
            <a:avLst/>
          </a:prstGeom>
          <a:noFill/>
        </p:spPr>
        <p:txBody>
          <a:bodyPr wrap="square" rtlCol="0">
            <a:spAutoFit/>
          </a:bodyPr>
          <a:lstStyle/>
          <a:p>
            <a:r>
              <a:rPr lang="zh-CN" altLang="en-US" sz="1600" b="1" dirty="0">
                <a:solidFill>
                  <a:srgbClr val="000000"/>
                </a:solidFill>
                <a:latin typeface="华文中宋" charset="0"/>
                <a:ea typeface="华文中宋" charset="0"/>
                <a:cs typeface="+mn-ea"/>
              </a:rPr>
              <a:t>“</a:t>
            </a:r>
            <a:r>
              <a:rPr lang="en-US" altLang="zh-CN" sz="1600" b="1" dirty="0">
                <a:solidFill>
                  <a:srgbClr val="000000"/>
                </a:solidFill>
                <a:latin typeface="华文中宋" charset="0"/>
                <a:ea typeface="华文中宋" charset="0"/>
                <a:cs typeface="+mn-ea"/>
              </a:rPr>
              <a:t>6E</a:t>
            </a:r>
            <a:r>
              <a:rPr lang="zh-CN" altLang="en-US" sz="1600" b="1" dirty="0">
                <a:solidFill>
                  <a:srgbClr val="000000"/>
                </a:solidFill>
                <a:latin typeface="华文中宋" charset="0"/>
                <a:ea typeface="华文中宋" charset="0"/>
                <a:cs typeface="+mn-ea"/>
              </a:rPr>
              <a:t>”生产标准：</a:t>
            </a:r>
            <a:r>
              <a:rPr lang="zh-CN" altLang="zh-CN" sz="1600" b="1" dirty="0" smtClean="0">
                <a:solidFill>
                  <a:srgbClr val="000000"/>
                </a:solidFill>
                <a:latin typeface="华文中宋" charset="0"/>
                <a:ea typeface="华文中宋" charset="0"/>
                <a:cs typeface="+mn-ea"/>
                <a:sym typeface="Arial" charset="0"/>
              </a:rPr>
              <a:t>生态原产地</a:t>
            </a:r>
            <a:endParaRPr lang="zh-CN" altLang="zh-CN" sz="1600" b="1" dirty="0" smtClean="0">
              <a:solidFill>
                <a:srgbClr val="000000"/>
              </a:solidFill>
              <a:latin typeface="华文中宋" charset="0"/>
              <a:ea typeface="华文中宋" charset="0"/>
              <a:cs typeface="+mn-ea"/>
              <a:sym typeface="Arial" charset="0"/>
            </a:endParaRPr>
          </a:p>
          <a:p>
            <a:r>
              <a:rPr lang="en-US" altLang="zh-CN" sz="1600" b="1" dirty="0">
                <a:solidFill>
                  <a:srgbClr val="000000"/>
                </a:solidFill>
                <a:latin typeface="华文中宋" charset="0"/>
                <a:ea typeface="华文中宋" charset="0"/>
                <a:cs typeface="+mn-ea"/>
                <a:sym typeface="Arial" charset="0"/>
              </a:rPr>
              <a:t> </a:t>
            </a:r>
            <a:r>
              <a:rPr lang="en-US" altLang="zh-CN" sz="1600" b="1" dirty="0" smtClean="0">
                <a:solidFill>
                  <a:srgbClr val="000000"/>
                </a:solidFill>
                <a:latin typeface="华文中宋" charset="0"/>
                <a:ea typeface="华文中宋" charset="0"/>
                <a:cs typeface="+mn-ea"/>
                <a:sym typeface="Arial" charset="0"/>
              </a:rPr>
              <a:t>                         </a:t>
            </a:r>
            <a:r>
              <a:rPr lang="zh-CN" altLang="zh-CN" sz="1600" b="1" dirty="0" smtClean="0">
                <a:solidFill>
                  <a:srgbClr val="000000"/>
                </a:solidFill>
                <a:latin typeface="华文中宋" charset="0"/>
                <a:ea typeface="华文中宋" charset="0"/>
                <a:cs typeface="+mn-ea"/>
                <a:sym typeface="Arial" charset="0"/>
              </a:rPr>
              <a:t>生态科研</a:t>
            </a:r>
            <a:endParaRPr lang="zh-CN" altLang="zh-CN" sz="1600" b="1" dirty="0" smtClean="0">
              <a:solidFill>
                <a:srgbClr val="000000"/>
              </a:solidFill>
              <a:latin typeface="华文中宋" charset="0"/>
              <a:ea typeface="华文中宋" charset="0"/>
              <a:cs typeface="+mn-ea"/>
              <a:sym typeface="Arial" charset="0"/>
            </a:endParaRPr>
          </a:p>
          <a:p>
            <a:r>
              <a:rPr lang="en-US" altLang="zh-CN" sz="1600" b="1" dirty="0">
                <a:solidFill>
                  <a:srgbClr val="000000"/>
                </a:solidFill>
                <a:latin typeface="华文中宋" charset="0"/>
                <a:ea typeface="华文中宋" charset="0"/>
                <a:cs typeface="+mn-ea"/>
                <a:sym typeface="Arial" charset="0"/>
              </a:rPr>
              <a:t> </a:t>
            </a:r>
            <a:r>
              <a:rPr lang="en-US" altLang="zh-CN" sz="1600" b="1" dirty="0" smtClean="0">
                <a:solidFill>
                  <a:srgbClr val="000000"/>
                </a:solidFill>
                <a:latin typeface="华文中宋" charset="0"/>
                <a:ea typeface="华文中宋" charset="0"/>
                <a:cs typeface="+mn-ea"/>
                <a:sym typeface="Arial" charset="0"/>
              </a:rPr>
              <a:t>                         </a:t>
            </a:r>
            <a:r>
              <a:rPr lang="zh-CN" altLang="zh-CN" sz="1600" b="1" dirty="0" smtClean="0">
                <a:solidFill>
                  <a:srgbClr val="000000"/>
                </a:solidFill>
                <a:latin typeface="华文中宋" charset="0"/>
                <a:ea typeface="华文中宋" charset="0"/>
                <a:cs typeface="+mn-ea"/>
                <a:sym typeface="Arial" charset="0"/>
              </a:rPr>
              <a:t>生态管理</a:t>
            </a:r>
            <a:endParaRPr lang="zh-CN" altLang="zh-CN" sz="1600" b="1" dirty="0" smtClean="0">
              <a:solidFill>
                <a:srgbClr val="000000"/>
              </a:solidFill>
              <a:latin typeface="华文中宋" charset="0"/>
              <a:ea typeface="华文中宋" charset="0"/>
              <a:cs typeface="+mn-ea"/>
              <a:sym typeface="Arial" charset="0"/>
            </a:endParaRPr>
          </a:p>
          <a:p>
            <a:r>
              <a:rPr lang="en-US" altLang="zh-CN" sz="1600" b="1" dirty="0">
                <a:solidFill>
                  <a:srgbClr val="000000"/>
                </a:solidFill>
                <a:latin typeface="华文中宋" charset="0"/>
                <a:ea typeface="华文中宋" charset="0"/>
                <a:cs typeface="+mn-ea"/>
                <a:sym typeface="Arial" charset="0"/>
              </a:rPr>
              <a:t> </a:t>
            </a:r>
            <a:r>
              <a:rPr lang="en-US" altLang="zh-CN" sz="1600" b="1" dirty="0" smtClean="0">
                <a:solidFill>
                  <a:srgbClr val="000000"/>
                </a:solidFill>
                <a:latin typeface="华文中宋" charset="0"/>
                <a:ea typeface="华文中宋" charset="0"/>
                <a:cs typeface="+mn-ea"/>
                <a:sym typeface="Arial" charset="0"/>
              </a:rPr>
              <a:t>                         </a:t>
            </a:r>
            <a:r>
              <a:rPr lang="zh-CN" altLang="zh-CN" sz="1600" b="1" dirty="0" smtClean="0">
                <a:solidFill>
                  <a:srgbClr val="000000"/>
                </a:solidFill>
                <a:latin typeface="华文中宋" charset="0"/>
                <a:ea typeface="华文中宋" charset="0"/>
                <a:cs typeface="+mn-ea"/>
                <a:sym typeface="Arial" charset="0"/>
              </a:rPr>
              <a:t>生态</a:t>
            </a:r>
            <a:r>
              <a:rPr lang="zh-CN" altLang="zh-CN" sz="1600" b="1" dirty="0">
                <a:solidFill>
                  <a:srgbClr val="000000"/>
                </a:solidFill>
                <a:latin typeface="华文中宋" charset="0"/>
                <a:ea typeface="华文中宋" charset="0"/>
                <a:cs typeface="+mn-ea"/>
                <a:sym typeface="Arial" charset="0"/>
              </a:rPr>
              <a:t>储</a:t>
            </a:r>
            <a:r>
              <a:rPr lang="zh-CN" altLang="zh-CN" sz="1600" b="1" dirty="0" smtClean="0">
                <a:solidFill>
                  <a:srgbClr val="000000"/>
                </a:solidFill>
                <a:latin typeface="华文中宋" charset="0"/>
                <a:ea typeface="华文中宋" charset="0"/>
                <a:cs typeface="+mn-ea"/>
                <a:sym typeface="Arial" charset="0"/>
              </a:rPr>
              <a:t>销</a:t>
            </a:r>
            <a:endParaRPr lang="zh-CN" altLang="zh-CN" sz="1600" b="1" dirty="0" smtClean="0">
              <a:solidFill>
                <a:srgbClr val="000000"/>
              </a:solidFill>
              <a:latin typeface="华文中宋" charset="0"/>
              <a:ea typeface="华文中宋" charset="0"/>
              <a:cs typeface="+mn-ea"/>
              <a:sym typeface="Arial" charset="0"/>
            </a:endParaRPr>
          </a:p>
          <a:p>
            <a:r>
              <a:rPr lang="en-US" altLang="zh-CN" sz="1600" b="1" dirty="0">
                <a:solidFill>
                  <a:srgbClr val="000000"/>
                </a:solidFill>
                <a:latin typeface="华文中宋" charset="0"/>
                <a:ea typeface="华文中宋" charset="0"/>
                <a:cs typeface="+mn-ea"/>
                <a:sym typeface="Arial" charset="0"/>
              </a:rPr>
              <a:t> </a:t>
            </a:r>
            <a:r>
              <a:rPr lang="en-US" altLang="zh-CN" sz="1600" b="1" dirty="0" smtClean="0">
                <a:solidFill>
                  <a:srgbClr val="000000"/>
                </a:solidFill>
                <a:latin typeface="华文中宋" charset="0"/>
                <a:ea typeface="华文中宋" charset="0"/>
                <a:cs typeface="+mn-ea"/>
                <a:sym typeface="Arial" charset="0"/>
              </a:rPr>
              <a:t>                         </a:t>
            </a:r>
            <a:r>
              <a:rPr lang="zh-CN" altLang="zh-CN" sz="1600" b="1" dirty="0" smtClean="0">
                <a:solidFill>
                  <a:srgbClr val="000000"/>
                </a:solidFill>
                <a:latin typeface="华文中宋" charset="0"/>
                <a:ea typeface="华文中宋" charset="0"/>
                <a:cs typeface="+mn-ea"/>
                <a:sym typeface="Arial" charset="0"/>
              </a:rPr>
              <a:t>生态检测</a:t>
            </a:r>
            <a:endParaRPr lang="zh-CN" altLang="zh-CN" sz="1600" b="1" dirty="0" smtClean="0">
              <a:solidFill>
                <a:srgbClr val="000000"/>
              </a:solidFill>
              <a:latin typeface="华文中宋" charset="0"/>
              <a:ea typeface="华文中宋" charset="0"/>
              <a:cs typeface="+mn-ea"/>
              <a:sym typeface="Arial" charset="0"/>
            </a:endParaRPr>
          </a:p>
          <a:p>
            <a:r>
              <a:rPr lang="en-US" altLang="zh-CN" sz="1600" b="1" dirty="0">
                <a:solidFill>
                  <a:srgbClr val="000000"/>
                </a:solidFill>
                <a:latin typeface="华文中宋" charset="0"/>
                <a:ea typeface="华文中宋" charset="0"/>
                <a:cs typeface="+mn-ea"/>
                <a:sym typeface="Arial" charset="0"/>
              </a:rPr>
              <a:t> </a:t>
            </a:r>
            <a:r>
              <a:rPr lang="en-US" altLang="zh-CN" sz="1600" b="1" dirty="0" smtClean="0">
                <a:solidFill>
                  <a:srgbClr val="000000"/>
                </a:solidFill>
                <a:latin typeface="华文中宋" charset="0"/>
                <a:ea typeface="华文中宋" charset="0"/>
                <a:cs typeface="+mn-ea"/>
                <a:sym typeface="Arial" charset="0"/>
              </a:rPr>
              <a:t>                         </a:t>
            </a:r>
            <a:r>
              <a:rPr lang="zh-CN" altLang="zh-CN" sz="1600" b="1" dirty="0" smtClean="0">
                <a:solidFill>
                  <a:srgbClr val="000000"/>
                </a:solidFill>
                <a:latin typeface="华文中宋" charset="0"/>
                <a:ea typeface="华文中宋" charset="0"/>
                <a:cs typeface="+mn-ea"/>
                <a:sym typeface="Arial" charset="0"/>
              </a:rPr>
              <a:t>云</a:t>
            </a:r>
            <a:r>
              <a:rPr lang="zh-CN" altLang="zh-CN" sz="1600" b="1" dirty="0">
                <a:solidFill>
                  <a:srgbClr val="000000"/>
                </a:solidFill>
                <a:latin typeface="华文中宋" charset="0"/>
                <a:ea typeface="华文中宋" charset="0"/>
                <a:cs typeface="+mn-ea"/>
                <a:sym typeface="Arial" charset="0"/>
              </a:rPr>
              <a:t>生态物联网</a:t>
            </a:r>
          </a:p>
        </p:txBody>
      </p:sp>
      <p:grpSp>
        <p:nvGrpSpPr>
          <p:cNvPr id="26" name="组合 5122"/>
          <p:cNvGrpSpPr/>
          <p:nvPr/>
        </p:nvGrpSpPr>
        <p:grpSpPr>
          <a:xfrm>
            <a:off x="1467803" y="1115695"/>
            <a:ext cx="5227637" cy="685800"/>
            <a:chOff x="-24" y="0"/>
            <a:chExt cx="3293" cy="432"/>
          </a:xfrm>
        </p:grpSpPr>
        <p:sp>
          <p:nvSpPr>
            <p:cNvPr id="27" name="圆角矩形 5123"/>
            <p:cNvSpPr/>
            <p:nvPr/>
          </p:nvSpPr>
          <p:spPr>
            <a:xfrm>
              <a:off x="240" y="67"/>
              <a:ext cx="3029"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8" name="菱形 5124"/>
            <p:cNvSpPr/>
            <p:nvPr/>
          </p:nvSpPr>
          <p:spPr>
            <a:xfrm>
              <a:off x="-24" y="0"/>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25"/>
            <p:cNvSpPr/>
            <p:nvPr/>
          </p:nvSpPr>
          <p:spPr>
            <a:xfrm>
              <a:off x="609" y="78"/>
              <a:ext cx="2160"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农业服务</a:t>
              </a:r>
            </a:p>
          </p:txBody>
        </p:sp>
      </p:gr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cTn>
                              </p:par>
                              <p:par>
                                <p:cTn id="9" presetID="1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ppt_y</p:attrName>
                                        </p:attrNameLst>
                                      </p:cBhvr>
                                      <p:tavLst>
                                        <p:tav tm="0">
                                          <p:val>
                                            <p:strVal val="#ppt_y+#ppt_h*1.125000"/>
                                          </p:val>
                                        </p:tav>
                                        <p:tav tm="100000">
                                          <p:val>
                                            <p:strVal val="#ppt_y"/>
                                          </p:val>
                                        </p:tav>
                                      </p:tavLst>
                                    </p:anim>
                                    <p:animEffect transition="in" filter="wipe(up)">
                                      <p:cBhvr>
                                        <p:cTn id="12" dur="500"/>
                                        <p:tgtEl>
                                          <p:spTgt spid="17"/>
                                        </p:tgtEl>
                                      </p:cBhvr>
                                    </p:animEffect>
                                  </p:childTnLst>
                                </p:cTn>
                              </p:par>
                              <p:par>
                                <p:cTn id="13" presetID="1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ppt_y</p:attrName>
                                        </p:attrNameLst>
                                      </p:cBhvr>
                                      <p:tavLst>
                                        <p:tav tm="0">
                                          <p:val>
                                            <p:strVal val="#ppt_y+#ppt_h*1.125000"/>
                                          </p:val>
                                        </p:tav>
                                        <p:tav tm="100000">
                                          <p:val>
                                            <p:strVal val="#ppt_y"/>
                                          </p:val>
                                        </p:tav>
                                      </p:tavLst>
                                    </p:anim>
                                    <p:animEffect transition="in" filter="wipe(up)">
                                      <p:cBhvr>
                                        <p:cTn id="16" dur="500"/>
                                        <p:tgtEl>
                                          <p:spTgt spid="19"/>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up)">
                                      <p:cBhvr>
                                        <p:cTn id="20" dur="500"/>
                                        <p:tgtEl>
                                          <p:spTgt spid="2"/>
                                        </p:tgtEl>
                                      </p:cBhvr>
                                    </p:animEffect>
                                  </p:childTnLst>
                                </p:cTn>
                              </p:par>
                              <p:par>
                                <p:cTn id="21" presetID="12" presetClass="entr" presetSubtype="4"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p:tgtEl>
                                          <p:spTgt spid="26"/>
                                        </p:tgtEl>
                                        <p:attrNameLst>
                                          <p:attrName>ppt_y</p:attrName>
                                        </p:attrNameLst>
                                      </p:cBhvr>
                                      <p:tavLst>
                                        <p:tav tm="0">
                                          <p:val>
                                            <p:strVal val="#ppt_y+#ppt_h*1.125000"/>
                                          </p:val>
                                        </p:tav>
                                        <p:tav tm="100000">
                                          <p:val>
                                            <p:strVal val="#ppt_y"/>
                                          </p:val>
                                        </p:tav>
                                      </p:tavLst>
                                    </p:anim>
                                    <p:animEffect transition="in" filter="wipe(up)">
                                      <p:cBhvr>
                                        <p:cTn id="2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bwMode="auto">
          <a:xfrm>
            <a:off x="3248777" y="2815733"/>
            <a:ext cx="1515238" cy="413430"/>
          </a:xfrm>
          <a:prstGeom prst="rect">
            <a:avLst/>
          </a:prstGeom>
          <a:solidFill>
            <a:srgbClr val="DCE6F2"/>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56" name="矩形 55"/>
          <p:cNvSpPr/>
          <p:nvPr/>
        </p:nvSpPr>
        <p:spPr bwMode="auto">
          <a:xfrm>
            <a:off x="3238559" y="3695032"/>
            <a:ext cx="1515238" cy="413430"/>
          </a:xfrm>
          <a:prstGeom prst="rect">
            <a:avLst/>
          </a:prstGeom>
          <a:solidFill>
            <a:schemeClr val="accent1">
              <a:lumMod val="20000"/>
              <a:lumOff val="80000"/>
            </a:schemeClr>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57" name="矩形 56"/>
          <p:cNvSpPr/>
          <p:nvPr/>
        </p:nvSpPr>
        <p:spPr bwMode="auto">
          <a:xfrm>
            <a:off x="3248777" y="4544950"/>
            <a:ext cx="1515238" cy="413430"/>
          </a:xfrm>
          <a:prstGeom prst="rect">
            <a:avLst/>
          </a:prstGeom>
          <a:solidFill>
            <a:schemeClr val="accent1">
              <a:lumMod val="20000"/>
              <a:lumOff val="80000"/>
            </a:schemeClr>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63" name="矩形 62"/>
          <p:cNvSpPr/>
          <p:nvPr/>
        </p:nvSpPr>
        <p:spPr bwMode="auto">
          <a:xfrm>
            <a:off x="3238559" y="5377091"/>
            <a:ext cx="1515238" cy="413430"/>
          </a:xfrm>
          <a:prstGeom prst="rect">
            <a:avLst/>
          </a:prstGeom>
          <a:solidFill>
            <a:schemeClr val="accent1">
              <a:lumMod val="20000"/>
              <a:lumOff val="80000"/>
            </a:schemeClr>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3" name="矩形 2"/>
          <p:cNvSpPr/>
          <p:nvPr/>
        </p:nvSpPr>
        <p:spPr bwMode="auto">
          <a:xfrm>
            <a:off x="5347570" y="3146466"/>
            <a:ext cx="1449735" cy="565067"/>
          </a:xfrm>
          <a:prstGeom prst="rect">
            <a:avLst/>
          </a:prstGeom>
          <a:solidFill>
            <a:schemeClr val="accent1">
              <a:lumMod val="20000"/>
              <a:lumOff val="80000"/>
            </a:schemeClr>
          </a:solidFill>
          <a:ln w="12700"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b="0" i="0" u="none" strike="noStrike" cap="none" normalizeH="0" baseline="0" smtClean="0">
              <a:ln>
                <a:noFill/>
              </a:ln>
              <a:solidFill>
                <a:schemeClr val="tx1"/>
              </a:solidFill>
              <a:effectLst/>
              <a:latin typeface="Arial" charset="0"/>
              <a:ea typeface="楷体_GB2312" pitchFamily="49" charset="-122"/>
            </a:endParaRPr>
          </a:p>
        </p:txBody>
      </p:sp>
      <p:sp>
        <p:nvSpPr>
          <p:cNvPr id="4" name="矩形 3"/>
          <p:cNvSpPr/>
          <p:nvPr/>
        </p:nvSpPr>
        <p:spPr bwMode="auto">
          <a:xfrm>
            <a:off x="7363705" y="2826160"/>
            <a:ext cx="1515238" cy="413430"/>
          </a:xfrm>
          <a:prstGeom prst="rect">
            <a:avLst/>
          </a:prstGeom>
          <a:solidFill>
            <a:srgbClr val="DCE6F2"/>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5" name="矩形 4"/>
          <p:cNvSpPr/>
          <p:nvPr/>
        </p:nvSpPr>
        <p:spPr bwMode="auto">
          <a:xfrm>
            <a:off x="7363705" y="1987343"/>
            <a:ext cx="1515238" cy="413430"/>
          </a:xfrm>
          <a:prstGeom prst="rect">
            <a:avLst/>
          </a:prstGeom>
          <a:solidFill>
            <a:srgbClr val="DCE6F2"/>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6" name="矩形 5"/>
          <p:cNvSpPr/>
          <p:nvPr/>
        </p:nvSpPr>
        <p:spPr bwMode="auto">
          <a:xfrm>
            <a:off x="7353487" y="1147541"/>
            <a:ext cx="1515238" cy="413430"/>
          </a:xfrm>
          <a:prstGeom prst="rect">
            <a:avLst/>
          </a:prstGeom>
          <a:solidFill>
            <a:srgbClr val="DCE6F2"/>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7" name="矩形 6"/>
          <p:cNvSpPr/>
          <p:nvPr/>
        </p:nvSpPr>
        <p:spPr bwMode="auto">
          <a:xfrm>
            <a:off x="7353487" y="3705459"/>
            <a:ext cx="1515238" cy="413430"/>
          </a:xfrm>
          <a:prstGeom prst="rect">
            <a:avLst/>
          </a:prstGeom>
          <a:solidFill>
            <a:schemeClr val="accent1">
              <a:lumMod val="20000"/>
              <a:lumOff val="80000"/>
            </a:schemeClr>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8" name="矩形 7"/>
          <p:cNvSpPr/>
          <p:nvPr/>
        </p:nvSpPr>
        <p:spPr bwMode="auto">
          <a:xfrm>
            <a:off x="7363705" y="4555377"/>
            <a:ext cx="1515238" cy="413430"/>
          </a:xfrm>
          <a:prstGeom prst="rect">
            <a:avLst/>
          </a:prstGeom>
          <a:solidFill>
            <a:schemeClr val="accent1">
              <a:lumMod val="20000"/>
              <a:lumOff val="80000"/>
            </a:schemeClr>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9" name="矩形 8"/>
          <p:cNvSpPr/>
          <p:nvPr/>
        </p:nvSpPr>
        <p:spPr>
          <a:xfrm>
            <a:off x="5302585" y="3222285"/>
            <a:ext cx="1494720" cy="400110"/>
          </a:xfrm>
          <a:prstGeom prst="rect">
            <a:avLst/>
          </a:prstGeom>
          <a:ln w="38100">
            <a:noFill/>
          </a:ln>
        </p:spPr>
        <p:txBody>
          <a:bodyPr wrap="square">
            <a:spAutoFit/>
          </a:bodyPr>
          <a:lstStyle/>
          <a:p>
            <a:pPr algn="ctr" fontAlgn="ctr"/>
            <a:r>
              <a:rPr lang="zh-CN" altLang="en-US" sz="2000" b="1" dirty="0" smtClean="0">
                <a:solidFill>
                  <a:srgbClr val="000000"/>
                </a:solidFill>
                <a:latin typeface="+mn-ea"/>
              </a:rPr>
              <a:t>主营产品</a:t>
            </a:r>
          </a:p>
        </p:txBody>
      </p:sp>
      <p:sp>
        <p:nvSpPr>
          <p:cNvPr id="10" name="矩形 9"/>
          <p:cNvSpPr/>
          <p:nvPr/>
        </p:nvSpPr>
        <p:spPr>
          <a:xfrm>
            <a:off x="3610627" y="2841524"/>
            <a:ext cx="1004522" cy="338554"/>
          </a:xfrm>
          <a:prstGeom prst="rect">
            <a:avLst/>
          </a:prstGeom>
          <a:ln w="38100">
            <a:noFill/>
          </a:ln>
        </p:spPr>
        <p:txBody>
          <a:bodyPr wrap="square">
            <a:spAutoFit/>
          </a:bodyPr>
          <a:lstStyle/>
          <a:p>
            <a:r>
              <a:rPr lang="zh-CN" altLang="en-US" sz="1600" dirty="0" smtClean="0"/>
              <a:t>金丝枣</a:t>
            </a:r>
            <a:endParaRPr lang="zh-CN" altLang="en-US" sz="1600" dirty="0"/>
          </a:p>
        </p:txBody>
      </p:sp>
      <p:sp>
        <p:nvSpPr>
          <p:cNvPr id="11" name="矩形 10"/>
          <p:cNvSpPr/>
          <p:nvPr/>
        </p:nvSpPr>
        <p:spPr>
          <a:xfrm>
            <a:off x="7805505" y="2020438"/>
            <a:ext cx="660729" cy="338554"/>
          </a:xfrm>
          <a:prstGeom prst="rect">
            <a:avLst/>
          </a:prstGeom>
          <a:ln w="38100">
            <a:noFill/>
          </a:ln>
        </p:spPr>
        <p:txBody>
          <a:bodyPr wrap="square">
            <a:spAutoFit/>
          </a:bodyPr>
          <a:lstStyle/>
          <a:p>
            <a:r>
              <a:rPr lang="zh-CN" altLang="en-US" sz="1600" dirty="0" smtClean="0">
                <a:solidFill>
                  <a:srgbClr val="221E1F"/>
                </a:solidFill>
                <a:latin typeface="MHeiHK-Light"/>
              </a:rPr>
              <a:t>大米</a:t>
            </a:r>
            <a:endParaRPr lang="zh-TW" altLang="en-US" sz="1600" dirty="0">
              <a:solidFill>
                <a:srgbClr val="221E1F"/>
              </a:solidFill>
              <a:latin typeface="MHeiHK-Light"/>
            </a:endParaRPr>
          </a:p>
        </p:txBody>
      </p:sp>
      <p:sp>
        <p:nvSpPr>
          <p:cNvPr id="12" name="矩形 11"/>
          <p:cNvSpPr/>
          <p:nvPr/>
        </p:nvSpPr>
        <p:spPr>
          <a:xfrm>
            <a:off x="3651289" y="3739285"/>
            <a:ext cx="805026" cy="338554"/>
          </a:xfrm>
          <a:prstGeom prst="rect">
            <a:avLst/>
          </a:prstGeom>
          <a:ln w="38100">
            <a:noFill/>
          </a:ln>
        </p:spPr>
        <p:txBody>
          <a:bodyPr wrap="square">
            <a:spAutoFit/>
          </a:bodyPr>
          <a:lstStyle/>
          <a:p>
            <a:pPr fontAlgn="ctr"/>
            <a:r>
              <a:rPr lang="zh-CN" altLang="en-US" sz="1600" dirty="0" smtClean="0">
                <a:solidFill>
                  <a:srgbClr val="000000"/>
                </a:solidFill>
                <a:latin typeface="+mn-ea"/>
              </a:rPr>
              <a:t>黑玉米</a:t>
            </a:r>
            <a:endParaRPr lang="zh-CN" altLang="en-US" sz="1600" dirty="0">
              <a:solidFill>
                <a:srgbClr val="000000"/>
              </a:solidFill>
              <a:latin typeface="+mn-ea"/>
            </a:endParaRPr>
          </a:p>
        </p:txBody>
      </p:sp>
      <p:sp>
        <p:nvSpPr>
          <p:cNvPr id="13" name="矩形 12"/>
          <p:cNvSpPr/>
          <p:nvPr/>
        </p:nvSpPr>
        <p:spPr>
          <a:xfrm>
            <a:off x="3683772" y="4544950"/>
            <a:ext cx="653076" cy="338554"/>
          </a:xfrm>
          <a:prstGeom prst="rect">
            <a:avLst/>
          </a:prstGeom>
          <a:ln w="38100">
            <a:noFill/>
          </a:ln>
        </p:spPr>
        <p:txBody>
          <a:bodyPr wrap="square">
            <a:spAutoFit/>
          </a:bodyPr>
          <a:lstStyle/>
          <a:p>
            <a:r>
              <a:rPr lang="zh-CN" altLang="en-US" sz="1600" dirty="0" smtClean="0">
                <a:solidFill>
                  <a:srgbClr val="221E1F"/>
                </a:solidFill>
                <a:latin typeface="MHeiHK-Light"/>
              </a:rPr>
              <a:t>辣椒</a:t>
            </a:r>
            <a:endParaRPr lang="zh-TW" altLang="en-US" sz="1600" dirty="0">
              <a:solidFill>
                <a:srgbClr val="221E1F"/>
              </a:solidFill>
              <a:latin typeface="MHeiHK-Light"/>
            </a:endParaRPr>
          </a:p>
        </p:txBody>
      </p:sp>
      <p:sp>
        <p:nvSpPr>
          <p:cNvPr id="14" name="矩形 13"/>
          <p:cNvSpPr/>
          <p:nvPr/>
        </p:nvSpPr>
        <p:spPr>
          <a:xfrm>
            <a:off x="7667695" y="1173582"/>
            <a:ext cx="886822" cy="338554"/>
          </a:xfrm>
          <a:prstGeom prst="rect">
            <a:avLst/>
          </a:prstGeom>
          <a:ln w="38100">
            <a:noFill/>
          </a:ln>
        </p:spPr>
        <p:txBody>
          <a:bodyPr wrap="square">
            <a:spAutoFit/>
          </a:bodyPr>
          <a:lstStyle/>
          <a:p>
            <a:r>
              <a:rPr lang="zh-CN" altLang="en-US" sz="1600" dirty="0" smtClean="0">
                <a:solidFill>
                  <a:srgbClr val="221E1F"/>
                </a:solidFill>
                <a:latin typeface="MHeiHK-Light"/>
              </a:rPr>
              <a:t>合欢果</a:t>
            </a:r>
            <a:endParaRPr lang="zh-TW" altLang="en-US" sz="1600" dirty="0">
              <a:solidFill>
                <a:srgbClr val="221E1F"/>
              </a:solidFill>
              <a:latin typeface="MHeiHK-Light"/>
            </a:endParaRPr>
          </a:p>
        </p:txBody>
      </p:sp>
      <p:cxnSp>
        <p:nvCxnSpPr>
          <p:cNvPr id="15" name="直接箭头连接符 14"/>
          <p:cNvCxnSpPr>
            <a:stCxn id="3" idx="3"/>
            <a:endCxn id="6" idx="1"/>
          </p:cNvCxnSpPr>
          <p:nvPr/>
        </p:nvCxnSpPr>
        <p:spPr bwMode="auto">
          <a:xfrm flipV="1">
            <a:off x="6809370" y="1354455"/>
            <a:ext cx="556260" cy="2074545"/>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cxnSp>
        <p:nvCxnSpPr>
          <p:cNvPr id="16" name="直接箭头连接符 15"/>
          <p:cNvCxnSpPr>
            <a:stCxn id="3" idx="3"/>
            <a:endCxn id="5" idx="1"/>
          </p:cNvCxnSpPr>
          <p:nvPr/>
        </p:nvCxnSpPr>
        <p:spPr bwMode="auto">
          <a:xfrm flipV="1">
            <a:off x="6809370" y="2194560"/>
            <a:ext cx="566420" cy="1234440"/>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cxnSp>
        <p:nvCxnSpPr>
          <p:cNvPr id="17" name="直接箭头连接符 16"/>
          <p:cNvCxnSpPr>
            <a:stCxn id="3" idx="3"/>
            <a:endCxn id="4" idx="1"/>
          </p:cNvCxnSpPr>
          <p:nvPr/>
        </p:nvCxnSpPr>
        <p:spPr bwMode="auto">
          <a:xfrm flipV="1">
            <a:off x="6809370" y="3033395"/>
            <a:ext cx="566420" cy="395605"/>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cxnSp>
        <p:nvCxnSpPr>
          <p:cNvPr id="18" name="直接箭头连接符 17"/>
          <p:cNvCxnSpPr>
            <a:stCxn id="3" idx="3"/>
            <a:endCxn id="7" idx="1"/>
          </p:cNvCxnSpPr>
          <p:nvPr/>
        </p:nvCxnSpPr>
        <p:spPr bwMode="auto">
          <a:xfrm>
            <a:off x="6809370" y="3429000"/>
            <a:ext cx="556260" cy="483235"/>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cxnSp>
        <p:nvCxnSpPr>
          <p:cNvPr id="19" name="直接箭头连接符 18"/>
          <p:cNvCxnSpPr>
            <a:stCxn id="3" idx="3"/>
            <a:endCxn id="8" idx="1"/>
          </p:cNvCxnSpPr>
          <p:nvPr/>
        </p:nvCxnSpPr>
        <p:spPr bwMode="auto">
          <a:xfrm>
            <a:off x="6809370" y="3429000"/>
            <a:ext cx="566420" cy="1333500"/>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sp>
        <p:nvSpPr>
          <p:cNvPr id="25" name="矩形 24"/>
          <p:cNvSpPr/>
          <p:nvPr/>
        </p:nvSpPr>
        <p:spPr bwMode="auto">
          <a:xfrm>
            <a:off x="7353487" y="5387518"/>
            <a:ext cx="1515238" cy="413430"/>
          </a:xfrm>
          <a:prstGeom prst="rect">
            <a:avLst/>
          </a:prstGeom>
          <a:solidFill>
            <a:schemeClr val="accent1">
              <a:lumMod val="20000"/>
              <a:lumOff val="80000"/>
            </a:schemeClr>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26" name="矩形 25"/>
          <p:cNvSpPr/>
          <p:nvPr/>
        </p:nvSpPr>
        <p:spPr>
          <a:xfrm>
            <a:off x="7810976" y="2832831"/>
            <a:ext cx="649785" cy="338554"/>
          </a:xfrm>
          <a:prstGeom prst="rect">
            <a:avLst/>
          </a:prstGeom>
          <a:ln w="38100">
            <a:noFill/>
          </a:ln>
        </p:spPr>
        <p:txBody>
          <a:bodyPr wrap="square">
            <a:spAutoFit/>
          </a:bodyPr>
          <a:lstStyle/>
          <a:p>
            <a:r>
              <a:rPr lang="zh-CN" altLang="en-US" sz="1600" dirty="0" smtClean="0">
                <a:solidFill>
                  <a:srgbClr val="221E1F"/>
                </a:solidFill>
                <a:latin typeface="MHeiHK-Light"/>
              </a:rPr>
              <a:t>楸木</a:t>
            </a:r>
            <a:endParaRPr lang="zh-TW" altLang="en-US" sz="1600" dirty="0">
              <a:solidFill>
                <a:srgbClr val="221E1F"/>
              </a:solidFill>
              <a:latin typeface="MHeiHK-Light"/>
            </a:endParaRPr>
          </a:p>
        </p:txBody>
      </p:sp>
      <p:cxnSp>
        <p:nvCxnSpPr>
          <p:cNvPr id="35" name="直接箭头连接符 34"/>
          <p:cNvCxnSpPr>
            <a:stCxn id="3" idx="3"/>
            <a:endCxn id="25" idx="1"/>
          </p:cNvCxnSpPr>
          <p:nvPr/>
        </p:nvCxnSpPr>
        <p:spPr bwMode="auto">
          <a:xfrm>
            <a:off x="6809370" y="3429000"/>
            <a:ext cx="556260" cy="2165350"/>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1974495" y="1044265"/>
            <a:ext cx="967296" cy="6429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226135" y="1787467"/>
            <a:ext cx="888838" cy="6992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9082333" y="5332929"/>
            <a:ext cx="1165517" cy="8329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2091177" y="5124031"/>
            <a:ext cx="1073751" cy="7669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9283750" y="3528168"/>
            <a:ext cx="985153" cy="6346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 name="图片 3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9043716" y="4177538"/>
            <a:ext cx="984013" cy="9846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4" name="矩形 53"/>
          <p:cNvSpPr/>
          <p:nvPr/>
        </p:nvSpPr>
        <p:spPr bwMode="auto">
          <a:xfrm>
            <a:off x="3248777" y="1976916"/>
            <a:ext cx="1515238" cy="413430"/>
          </a:xfrm>
          <a:prstGeom prst="rect">
            <a:avLst/>
          </a:prstGeom>
          <a:solidFill>
            <a:srgbClr val="DCE6F2"/>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55" name="矩形 54"/>
          <p:cNvSpPr/>
          <p:nvPr/>
        </p:nvSpPr>
        <p:spPr bwMode="auto">
          <a:xfrm>
            <a:off x="3238559" y="1137114"/>
            <a:ext cx="1515238" cy="413430"/>
          </a:xfrm>
          <a:prstGeom prst="rect">
            <a:avLst/>
          </a:prstGeom>
          <a:solidFill>
            <a:srgbClr val="DCE6F2"/>
          </a:solidFill>
          <a:ln w="15875"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Tx/>
              <a:buNone/>
            </a:pPr>
            <a:endParaRPr kumimoji="0" lang="zh-CN" altLang="en-US" sz="1400" i="0" u="none" strike="noStrike" cap="none" normalizeH="0" baseline="0" smtClean="0">
              <a:ln>
                <a:noFill/>
              </a:ln>
              <a:solidFill>
                <a:schemeClr val="tx1"/>
              </a:solidFill>
              <a:effectLst/>
              <a:latin typeface="Arial" charset="0"/>
              <a:ea typeface="楷体_GB2312" pitchFamily="49" charset="-122"/>
            </a:endParaRPr>
          </a:p>
        </p:txBody>
      </p:sp>
      <p:sp>
        <p:nvSpPr>
          <p:cNvPr id="58" name="矩形 57"/>
          <p:cNvSpPr/>
          <p:nvPr/>
        </p:nvSpPr>
        <p:spPr>
          <a:xfrm>
            <a:off x="3683772" y="1174552"/>
            <a:ext cx="645248" cy="338554"/>
          </a:xfrm>
          <a:prstGeom prst="rect">
            <a:avLst/>
          </a:prstGeom>
          <a:ln w="38100">
            <a:noFill/>
          </a:ln>
        </p:spPr>
        <p:txBody>
          <a:bodyPr wrap="square">
            <a:spAutoFit/>
          </a:bodyPr>
          <a:lstStyle/>
          <a:p>
            <a:r>
              <a:rPr lang="zh-CN" altLang="en-US" sz="1600" dirty="0" smtClean="0"/>
              <a:t>小麦</a:t>
            </a:r>
            <a:endParaRPr lang="zh-CN" altLang="en-US" sz="1600" dirty="0"/>
          </a:p>
        </p:txBody>
      </p:sp>
      <p:sp>
        <p:nvSpPr>
          <p:cNvPr id="59" name="矩形 58"/>
          <p:cNvSpPr/>
          <p:nvPr/>
        </p:nvSpPr>
        <p:spPr>
          <a:xfrm>
            <a:off x="3539945" y="5397448"/>
            <a:ext cx="1020925" cy="338554"/>
          </a:xfrm>
          <a:prstGeom prst="rect">
            <a:avLst/>
          </a:prstGeom>
          <a:ln w="38100">
            <a:noFill/>
          </a:ln>
        </p:spPr>
        <p:txBody>
          <a:bodyPr wrap="square">
            <a:spAutoFit/>
          </a:bodyPr>
          <a:lstStyle/>
          <a:p>
            <a:r>
              <a:rPr lang="zh-CN" altLang="en-US" sz="1600" dirty="0" smtClean="0">
                <a:solidFill>
                  <a:srgbClr val="221E1F"/>
                </a:solidFill>
                <a:latin typeface="MHeiHK-Light"/>
              </a:rPr>
              <a:t>油用牡丹</a:t>
            </a:r>
            <a:endParaRPr lang="zh-TW" altLang="en-US" sz="1600" dirty="0">
              <a:solidFill>
                <a:srgbClr val="221E1F"/>
              </a:solidFill>
              <a:latin typeface="MHeiHK-Light"/>
            </a:endParaRPr>
          </a:p>
        </p:txBody>
      </p:sp>
      <p:sp>
        <p:nvSpPr>
          <p:cNvPr id="60" name="矩形 59"/>
          <p:cNvSpPr/>
          <p:nvPr/>
        </p:nvSpPr>
        <p:spPr>
          <a:xfrm>
            <a:off x="3651289" y="2014354"/>
            <a:ext cx="805026" cy="338554"/>
          </a:xfrm>
          <a:prstGeom prst="rect">
            <a:avLst/>
          </a:prstGeom>
          <a:ln w="38100">
            <a:noFill/>
          </a:ln>
        </p:spPr>
        <p:txBody>
          <a:bodyPr wrap="square">
            <a:spAutoFit/>
          </a:bodyPr>
          <a:lstStyle/>
          <a:p>
            <a:pPr fontAlgn="ctr"/>
            <a:r>
              <a:rPr lang="zh-CN" altLang="en-US" sz="1600" dirty="0">
                <a:solidFill>
                  <a:srgbClr val="000000"/>
                </a:solidFill>
                <a:latin typeface="+mn-ea"/>
              </a:rPr>
              <a:t>苹果</a:t>
            </a:r>
          </a:p>
        </p:txBody>
      </p:sp>
      <p:sp>
        <p:nvSpPr>
          <p:cNvPr id="61" name="矩形 60"/>
          <p:cNvSpPr/>
          <p:nvPr/>
        </p:nvSpPr>
        <p:spPr>
          <a:xfrm>
            <a:off x="7788116" y="5407875"/>
            <a:ext cx="653076" cy="338554"/>
          </a:xfrm>
          <a:prstGeom prst="rect">
            <a:avLst/>
          </a:prstGeom>
          <a:ln w="38100">
            <a:noFill/>
          </a:ln>
        </p:spPr>
        <p:txBody>
          <a:bodyPr wrap="square">
            <a:spAutoFit/>
          </a:bodyPr>
          <a:lstStyle/>
          <a:p>
            <a:r>
              <a:rPr lang="zh-CN" altLang="en-US" sz="1600" dirty="0" smtClean="0">
                <a:solidFill>
                  <a:srgbClr val="221E1F"/>
                </a:solidFill>
                <a:latin typeface="MHeiHK-Light"/>
              </a:rPr>
              <a:t>农资</a:t>
            </a:r>
            <a:endParaRPr lang="zh-TW" altLang="en-US" sz="1600" dirty="0">
              <a:solidFill>
                <a:srgbClr val="221E1F"/>
              </a:solidFill>
              <a:latin typeface="MHeiHK-Light"/>
            </a:endParaRPr>
          </a:p>
        </p:txBody>
      </p:sp>
      <p:sp>
        <p:nvSpPr>
          <p:cNvPr id="62" name="矩形 61"/>
          <p:cNvSpPr/>
          <p:nvPr/>
        </p:nvSpPr>
        <p:spPr>
          <a:xfrm>
            <a:off x="7610878" y="3742897"/>
            <a:ext cx="1049979" cy="338554"/>
          </a:xfrm>
          <a:prstGeom prst="rect">
            <a:avLst/>
          </a:prstGeom>
          <a:ln w="38100">
            <a:noFill/>
          </a:ln>
        </p:spPr>
        <p:txBody>
          <a:bodyPr wrap="square">
            <a:spAutoFit/>
          </a:bodyPr>
          <a:lstStyle/>
          <a:p>
            <a:r>
              <a:rPr lang="zh-CN" altLang="en-US" sz="1600" dirty="0" smtClean="0">
                <a:solidFill>
                  <a:srgbClr val="221E1F"/>
                </a:solidFill>
                <a:latin typeface="MHeiHK-Light"/>
              </a:rPr>
              <a:t>良种培育</a:t>
            </a:r>
            <a:endParaRPr lang="zh-TW" altLang="en-US" sz="1600" dirty="0">
              <a:solidFill>
                <a:srgbClr val="221E1F"/>
              </a:solidFill>
              <a:latin typeface="MHeiHK-Light"/>
            </a:endParaRPr>
          </a:p>
        </p:txBody>
      </p:sp>
      <p:sp>
        <p:nvSpPr>
          <p:cNvPr id="64" name="矩形 63"/>
          <p:cNvSpPr/>
          <p:nvPr/>
        </p:nvSpPr>
        <p:spPr>
          <a:xfrm>
            <a:off x="7500364" y="4584758"/>
            <a:ext cx="1378579" cy="338554"/>
          </a:xfrm>
          <a:prstGeom prst="rect">
            <a:avLst/>
          </a:prstGeom>
          <a:ln w="38100">
            <a:noFill/>
          </a:ln>
        </p:spPr>
        <p:txBody>
          <a:bodyPr wrap="square">
            <a:spAutoFit/>
          </a:bodyPr>
          <a:lstStyle/>
          <a:p>
            <a:r>
              <a:rPr lang="zh-CN" altLang="en-US" sz="1600" dirty="0" smtClean="0">
                <a:solidFill>
                  <a:srgbClr val="221E1F"/>
                </a:solidFill>
                <a:latin typeface="MHeiHK-Light"/>
              </a:rPr>
              <a:t>土壤改良剂</a:t>
            </a:r>
            <a:endParaRPr lang="zh-TW" altLang="en-US" sz="1600" dirty="0">
              <a:solidFill>
                <a:srgbClr val="221E1F"/>
              </a:solidFill>
              <a:latin typeface="MHeiHK-Light"/>
            </a:endParaRPr>
          </a:p>
        </p:txBody>
      </p:sp>
      <p:cxnSp>
        <p:nvCxnSpPr>
          <p:cNvPr id="67" name="直接箭头连接符 66"/>
          <p:cNvCxnSpPr>
            <a:stCxn id="3" idx="1"/>
            <a:endCxn id="55" idx="3"/>
          </p:cNvCxnSpPr>
          <p:nvPr/>
        </p:nvCxnSpPr>
        <p:spPr bwMode="auto">
          <a:xfrm flipH="1" flipV="1">
            <a:off x="4765910" y="1344295"/>
            <a:ext cx="593725" cy="2084705"/>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cxnSp>
        <p:nvCxnSpPr>
          <p:cNvPr id="69" name="直接箭头连接符 68"/>
          <p:cNvCxnSpPr>
            <a:stCxn id="3" idx="1"/>
            <a:endCxn id="54" idx="3"/>
          </p:cNvCxnSpPr>
          <p:nvPr/>
        </p:nvCxnSpPr>
        <p:spPr bwMode="auto">
          <a:xfrm flipH="1" flipV="1">
            <a:off x="4776070" y="2183765"/>
            <a:ext cx="583565" cy="1245235"/>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cxnSp>
        <p:nvCxnSpPr>
          <p:cNvPr id="71" name="直接箭头连接符 70"/>
          <p:cNvCxnSpPr>
            <a:stCxn id="3" idx="1"/>
            <a:endCxn id="53" idx="3"/>
          </p:cNvCxnSpPr>
          <p:nvPr/>
        </p:nvCxnSpPr>
        <p:spPr bwMode="auto">
          <a:xfrm flipH="1" flipV="1">
            <a:off x="4776070" y="3022600"/>
            <a:ext cx="583565" cy="406400"/>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cxnSp>
        <p:nvCxnSpPr>
          <p:cNvPr id="73" name="直接箭头连接符 72"/>
          <p:cNvCxnSpPr>
            <a:stCxn id="3" idx="1"/>
            <a:endCxn id="56" idx="3"/>
          </p:cNvCxnSpPr>
          <p:nvPr/>
        </p:nvCxnSpPr>
        <p:spPr bwMode="auto">
          <a:xfrm flipH="1">
            <a:off x="4765910" y="3429000"/>
            <a:ext cx="593725" cy="473075"/>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cxnSp>
        <p:nvCxnSpPr>
          <p:cNvPr id="75" name="直接箭头连接符 74"/>
          <p:cNvCxnSpPr>
            <a:stCxn id="3" idx="1"/>
            <a:endCxn id="57" idx="3"/>
          </p:cNvCxnSpPr>
          <p:nvPr/>
        </p:nvCxnSpPr>
        <p:spPr bwMode="auto">
          <a:xfrm flipH="1">
            <a:off x="4776070" y="3429000"/>
            <a:ext cx="583565" cy="1322705"/>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cxnSp>
        <p:nvCxnSpPr>
          <p:cNvPr id="77" name="直接箭头连接符 76"/>
          <p:cNvCxnSpPr>
            <a:stCxn id="3" idx="1"/>
            <a:endCxn id="63" idx="3"/>
          </p:cNvCxnSpPr>
          <p:nvPr/>
        </p:nvCxnSpPr>
        <p:spPr bwMode="auto">
          <a:xfrm flipH="1">
            <a:off x="4765910" y="3429000"/>
            <a:ext cx="593725" cy="2155190"/>
          </a:xfrm>
          <a:prstGeom prst="straightConnector1">
            <a:avLst/>
          </a:prstGeom>
          <a:solidFill>
            <a:schemeClr val="accent1"/>
          </a:solidFill>
          <a:ln w="15875" cap="flat" cmpd="sng" algn="ctr">
            <a:solidFill>
              <a:srgbClr val="000000"/>
            </a:solidFill>
            <a:prstDash val="dash"/>
            <a:round/>
            <a:headEnd type="none" w="med" len="med"/>
            <a:tailEnd type="triangle"/>
          </a:ln>
          <a:effectLst/>
        </p:spPr>
      </p:cxnSp>
      <p:pic>
        <p:nvPicPr>
          <p:cNvPr id="78" name="图片 77"/>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952684" y="2678815"/>
            <a:ext cx="811929" cy="8119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9" name="图片 7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2216127" y="3545902"/>
            <a:ext cx="898846" cy="6759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0" name="图片 79"/>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1952684" y="4317446"/>
            <a:ext cx="1047750" cy="704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8" name="图片 8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a:xfrm>
            <a:off x="9038294" y="1069507"/>
            <a:ext cx="980479" cy="7500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9" name="图片 88"/>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a:xfrm>
            <a:off x="9439118" y="1908586"/>
            <a:ext cx="848905" cy="6593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0" name="图片 89"/>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a:xfrm>
            <a:off x="9038294" y="2641321"/>
            <a:ext cx="801648" cy="6997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p:tgtEl>
                                          <p:spTgt spid="53"/>
                                        </p:tgtEl>
                                        <p:attrNameLst>
                                          <p:attrName>ppt_y</p:attrName>
                                        </p:attrNameLst>
                                      </p:cBhvr>
                                      <p:tavLst>
                                        <p:tav tm="0">
                                          <p:val>
                                            <p:strVal val="#ppt_y+#ppt_h*1.125000"/>
                                          </p:val>
                                        </p:tav>
                                        <p:tav tm="100000">
                                          <p:val>
                                            <p:strVal val="#ppt_y"/>
                                          </p:val>
                                        </p:tav>
                                      </p:tavLst>
                                    </p:anim>
                                    <p:animEffect transition="in" filter="wipe(up)">
                                      <p:cBhvr>
                                        <p:cTn id="8" dur="500"/>
                                        <p:tgtEl>
                                          <p:spTgt spid="53"/>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p:tgtEl>
                                          <p:spTgt spid="56"/>
                                        </p:tgtEl>
                                        <p:attrNameLst>
                                          <p:attrName>ppt_y</p:attrName>
                                        </p:attrNameLst>
                                      </p:cBhvr>
                                      <p:tavLst>
                                        <p:tav tm="0">
                                          <p:val>
                                            <p:strVal val="#ppt_y+#ppt_h*1.125000"/>
                                          </p:val>
                                        </p:tav>
                                        <p:tav tm="100000">
                                          <p:val>
                                            <p:strVal val="#ppt_y"/>
                                          </p:val>
                                        </p:tav>
                                      </p:tavLst>
                                    </p:anim>
                                    <p:animEffect transition="in" filter="wipe(up)">
                                      <p:cBhvr>
                                        <p:cTn id="12" dur="500"/>
                                        <p:tgtEl>
                                          <p:spTgt spid="5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p:tgtEl>
                                          <p:spTgt spid="57"/>
                                        </p:tgtEl>
                                        <p:attrNameLst>
                                          <p:attrName>ppt_y</p:attrName>
                                        </p:attrNameLst>
                                      </p:cBhvr>
                                      <p:tavLst>
                                        <p:tav tm="0">
                                          <p:val>
                                            <p:strVal val="#ppt_y+#ppt_h*1.125000"/>
                                          </p:val>
                                        </p:tav>
                                        <p:tav tm="100000">
                                          <p:val>
                                            <p:strVal val="#ppt_y"/>
                                          </p:val>
                                        </p:tav>
                                      </p:tavLst>
                                    </p:anim>
                                    <p:animEffect transition="in" filter="wipe(up)">
                                      <p:cBhvr>
                                        <p:cTn id="16" dur="500"/>
                                        <p:tgtEl>
                                          <p:spTgt spid="57"/>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p:tgtEl>
                                          <p:spTgt spid="63"/>
                                        </p:tgtEl>
                                        <p:attrNameLst>
                                          <p:attrName>ppt_y</p:attrName>
                                        </p:attrNameLst>
                                      </p:cBhvr>
                                      <p:tavLst>
                                        <p:tav tm="0">
                                          <p:val>
                                            <p:strVal val="#ppt_y+#ppt_h*1.125000"/>
                                          </p:val>
                                        </p:tav>
                                        <p:tav tm="100000">
                                          <p:val>
                                            <p:strVal val="#ppt_y"/>
                                          </p:val>
                                        </p:tav>
                                      </p:tavLst>
                                    </p:anim>
                                    <p:animEffect transition="in" filter="wipe(up)">
                                      <p:cBhvr>
                                        <p:cTn id="20" dur="500"/>
                                        <p:tgtEl>
                                          <p:spTgt spid="63"/>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p:tgtEl>
                                          <p:spTgt spid="3"/>
                                        </p:tgtEl>
                                        <p:attrNameLst>
                                          <p:attrName>ppt_y</p:attrName>
                                        </p:attrNameLst>
                                      </p:cBhvr>
                                      <p:tavLst>
                                        <p:tav tm="0">
                                          <p:val>
                                            <p:strVal val="#ppt_y+#ppt_h*1.125000"/>
                                          </p:val>
                                        </p:tav>
                                        <p:tav tm="100000">
                                          <p:val>
                                            <p:strVal val="#ppt_y"/>
                                          </p:val>
                                        </p:tav>
                                      </p:tavLst>
                                    </p:anim>
                                    <p:animEffect transition="in" filter="wipe(up)">
                                      <p:cBhvr>
                                        <p:cTn id="24" dur="500"/>
                                        <p:tgtEl>
                                          <p:spTgt spid="3"/>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up)">
                                      <p:cBhvr>
                                        <p:cTn id="28" dur="500"/>
                                        <p:tgtEl>
                                          <p:spTgt spid="4"/>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p:tgtEl>
                                          <p:spTgt spid="5"/>
                                        </p:tgtEl>
                                        <p:attrNameLst>
                                          <p:attrName>ppt_y</p:attrName>
                                        </p:attrNameLst>
                                      </p:cBhvr>
                                      <p:tavLst>
                                        <p:tav tm="0">
                                          <p:val>
                                            <p:strVal val="#ppt_y+#ppt_h*1.125000"/>
                                          </p:val>
                                        </p:tav>
                                        <p:tav tm="100000">
                                          <p:val>
                                            <p:strVal val="#ppt_y"/>
                                          </p:val>
                                        </p:tav>
                                      </p:tavLst>
                                    </p:anim>
                                    <p:animEffect transition="in" filter="wipe(up)">
                                      <p:cBhvr>
                                        <p:cTn id="32" dur="500"/>
                                        <p:tgtEl>
                                          <p:spTgt spid="5"/>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ppt_y</p:attrName>
                                        </p:attrNameLst>
                                      </p:cBhvr>
                                      <p:tavLst>
                                        <p:tav tm="0">
                                          <p:val>
                                            <p:strVal val="#ppt_y+#ppt_h*1.125000"/>
                                          </p:val>
                                        </p:tav>
                                        <p:tav tm="100000">
                                          <p:val>
                                            <p:strVal val="#ppt_y"/>
                                          </p:val>
                                        </p:tav>
                                      </p:tavLst>
                                    </p:anim>
                                    <p:animEffect transition="in" filter="wipe(up)">
                                      <p:cBhvr>
                                        <p:cTn id="36" dur="500"/>
                                        <p:tgtEl>
                                          <p:spTgt spid="6"/>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p:tgtEl>
                                          <p:spTgt spid="7"/>
                                        </p:tgtEl>
                                        <p:attrNameLst>
                                          <p:attrName>ppt_y</p:attrName>
                                        </p:attrNameLst>
                                      </p:cBhvr>
                                      <p:tavLst>
                                        <p:tav tm="0">
                                          <p:val>
                                            <p:strVal val="#ppt_y+#ppt_h*1.125000"/>
                                          </p:val>
                                        </p:tav>
                                        <p:tav tm="100000">
                                          <p:val>
                                            <p:strVal val="#ppt_y"/>
                                          </p:val>
                                        </p:tav>
                                      </p:tavLst>
                                    </p:anim>
                                    <p:animEffect transition="in" filter="wipe(up)">
                                      <p:cBhvr>
                                        <p:cTn id="40" dur="500"/>
                                        <p:tgtEl>
                                          <p:spTgt spid="7"/>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p:tgtEl>
                                          <p:spTgt spid="8"/>
                                        </p:tgtEl>
                                        <p:attrNameLst>
                                          <p:attrName>ppt_y</p:attrName>
                                        </p:attrNameLst>
                                      </p:cBhvr>
                                      <p:tavLst>
                                        <p:tav tm="0">
                                          <p:val>
                                            <p:strVal val="#ppt_y+#ppt_h*1.125000"/>
                                          </p:val>
                                        </p:tav>
                                        <p:tav tm="100000">
                                          <p:val>
                                            <p:strVal val="#ppt_y"/>
                                          </p:val>
                                        </p:tav>
                                      </p:tavLst>
                                    </p:anim>
                                    <p:animEffect transition="in" filter="wipe(up)">
                                      <p:cBhvr>
                                        <p:cTn id="44" dur="500"/>
                                        <p:tgtEl>
                                          <p:spTgt spid="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p:tgtEl>
                                          <p:spTgt spid="9"/>
                                        </p:tgtEl>
                                        <p:attrNameLst>
                                          <p:attrName>ppt_y</p:attrName>
                                        </p:attrNameLst>
                                      </p:cBhvr>
                                      <p:tavLst>
                                        <p:tav tm="0">
                                          <p:val>
                                            <p:strVal val="#ppt_y+#ppt_h*1.125000"/>
                                          </p:val>
                                        </p:tav>
                                        <p:tav tm="100000">
                                          <p:val>
                                            <p:strVal val="#ppt_y"/>
                                          </p:val>
                                        </p:tav>
                                      </p:tavLst>
                                    </p:anim>
                                    <p:animEffect transition="in" filter="wipe(up)">
                                      <p:cBhvr>
                                        <p:cTn id="48" dur="500"/>
                                        <p:tgtEl>
                                          <p:spTgt spid="9"/>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p:tgtEl>
                                          <p:spTgt spid="10"/>
                                        </p:tgtEl>
                                        <p:attrNameLst>
                                          <p:attrName>ppt_y</p:attrName>
                                        </p:attrNameLst>
                                      </p:cBhvr>
                                      <p:tavLst>
                                        <p:tav tm="0">
                                          <p:val>
                                            <p:strVal val="#ppt_y+#ppt_h*1.125000"/>
                                          </p:val>
                                        </p:tav>
                                        <p:tav tm="100000">
                                          <p:val>
                                            <p:strVal val="#ppt_y"/>
                                          </p:val>
                                        </p:tav>
                                      </p:tavLst>
                                    </p:anim>
                                    <p:animEffect transition="in" filter="wipe(up)">
                                      <p:cBhvr>
                                        <p:cTn id="52" dur="500"/>
                                        <p:tgtEl>
                                          <p:spTgt spid="10"/>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p:tgtEl>
                                          <p:spTgt spid="11"/>
                                        </p:tgtEl>
                                        <p:attrNameLst>
                                          <p:attrName>ppt_y</p:attrName>
                                        </p:attrNameLst>
                                      </p:cBhvr>
                                      <p:tavLst>
                                        <p:tav tm="0">
                                          <p:val>
                                            <p:strVal val="#ppt_y+#ppt_h*1.125000"/>
                                          </p:val>
                                        </p:tav>
                                        <p:tav tm="100000">
                                          <p:val>
                                            <p:strVal val="#ppt_y"/>
                                          </p:val>
                                        </p:tav>
                                      </p:tavLst>
                                    </p:anim>
                                    <p:animEffect transition="in" filter="wipe(up)">
                                      <p:cBhvr>
                                        <p:cTn id="56" dur="500"/>
                                        <p:tgtEl>
                                          <p:spTgt spid="11"/>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p:tgtEl>
                                          <p:spTgt spid="12"/>
                                        </p:tgtEl>
                                        <p:attrNameLst>
                                          <p:attrName>ppt_y</p:attrName>
                                        </p:attrNameLst>
                                      </p:cBhvr>
                                      <p:tavLst>
                                        <p:tav tm="0">
                                          <p:val>
                                            <p:strVal val="#ppt_y+#ppt_h*1.125000"/>
                                          </p:val>
                                        </p:tav>
                                        <p:tav tm="100000">
                                          <p:val>
                                            <p:strVal val="#ppt_y"/>
                                          </p:val>
                                        </p:tav>
                                      </p:tavLst>
                                    </p:anim>
                                    <p:animEffect transition="in" filter="wipe(up)">
                                      <p:cBhvr>
                                        <p:cTn id="60" dur="500"/>
                                        <p:tgtEl>
                                          <p:spTgt spid="12"/>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p:tgtEl>
                                          <p:spTgt spid="13"/>
                                        </p:tgtEl>
                                        <p:attrNameLst>
                                          <p:attrName>ppt_y</p:attrName>
                                        </p:attrNameLst>
                                      </p:cBhvr>
                                      <p:tavLst>
                                        <p:tav tm="0">
                                          <p:val>
                                            <p:strVal val="#ppt_y+#ppt_h*1.125000"/>
                                          </p:val>
                                        </p:tav>
                                        <p:tav tm="100000">
                                          <p:val>
                                            <p:strVal val="#ppt_y"/>
                                          </p:val>
                                        </p:tav>
                                      </p:tavLst>
                                    </p:anim>
                                    <p:animEffect transition="in" filter="wipe(up)">
                                      <p:cBhvr>
                                        <p:cTn id="64" dur="500"/>
                                        <p:tgtEl>
                                          <p:spTgt spid="13"/>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p:tgtEl>
                                          <p:spTgt spid="14"/>
                                        </p:tgtEl>
                                        <p:attrNameLst>
                                          <p:attrName>ppt_y</p:attrName>
                                        </p:attrNameLst>
                                      </p:cBhvr>
                                      <p:tavLst>
                                        <p:tav tm="0">
                                          <p:val>
                                            <p:strVal val="#ppt_y+#ppt_h*1.125000"/>
                                          </p:val>
                                        </p:tav>
                                        <p:tav tm="100000">
                                          <p:val>
                                            <p:strVal val="#ppt_y"/>
                                          </p:val>
                                        </p:tav>
                                      </p:tavLst>
                                    </p:anim>
                                    <p:animEffect transition="in" filter="wipe(up)">
                                      <p:cBhvr>
                                        <p:cTn id="68" dur="500"/>
                                        <p:tgtEl>
                                          <p:spTgt spid="14"/>
                                        </p:tgtEl>
                                      </p:cBhvr>
                                    </p:animEffect>
                                  </p:childTnLst>
                                </p:cTn>
                              </p:par>
                              <p:par>
                                <p:cTn id="69" presetID="12" presetClass="entr" presetSubtype="4" fill="hold" nodeType="with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p:tgtEl>
                                          <p:spTgt spid="15"/>
                                        </p:tgtEl>
                                        <p:attrNameLst>
                                          <p:attrName>ppt_y</p:attrName>
                                        </p:attrNameLst>
                                      </p:cBhvr>
                                      <p:tavLst>
                                        <p:tav tm="0">
                                          <p:val>
                                            <p:strVal val="#ppt_y+#ppt_h*1.125000"/>
                                          </p:val>
                                        </p:tav>
                                        <p:tav tm="100000">
                                          <p:val>
                                            <p:strVal val="#ppt_y"/>
                                          </p:val>
                                        </p:tav>
                                      </p:tavLst>
                                    </p:anim>
                                    <p:animEffect transition="in" filter="wipe(up)">
                                      <p:cBhvr>
                                        <p:cTn id="72" dur="500"/>
                                        <p:tgtEl>
                                          <p:spTgt spid="15"/>
                                        </p:tgtEl>
                                      </p:cBhvr>
                                    </p:animEffect>
                                  </p:childTnLst>
                                </p:cTn>
                              </p:par>
                              <p:par>
                                <p:cTn id="73" presetID="12" presetClass="entr" presetSubtype="4" fill="hold"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500"/>
                                        <p:tgtEl>
                                          <p:spTgt spid="16"/>
                                        </p:tgtEl>
                                        <p:attrNameLst>
                                          <p:attrName>ppt_y</p:attrName>
                                        </p:attrNameLst>
                                      </p:cBhvr>
                                      <p:tavLst>
                                        <p:tav tm="0">
                                          <p:val>
                                            <p:strVal val="#ppt_y+#ppt_h*1.125000"/>
                                          </p:val>
                                        </p:tav>
                                        <p:tav tm="100000">
                                          <p:val>
                                            <p:strVal val="#ppt_y"/>
                                          </p:val>
                                        </p:tav>
                                      </p:tavLst>
                                    </p:anim>
                                    <p:animEffect transition="in" filter="wipe(up)">
                                      <p:cBhvr>
                                        <p:cTn id="76" dur="500"/>
                                        <p:tgtEl>
                                          <p:spTgt spid="16"/>
                                        </p:tgtEl>
                                      </p:cBhvr>
                                    </p:animEffect>
                                  </p:childTnLst>
                                </p:cTn>
                              </p:par>
                              <p:par>
                                <p:cTn id="77" presetID="12" presetClass="entr" presetSubtype="4" fill="hold"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p:tgtEl>
                                          <p:spTgt spid="17"/>
                                        </p:tgtEl>
                                        <p:attrNameLst>
                                          <p:attrName>ppt_y</p:attrName>
                                        </p:attrNameLst>
                                      </p:cBhvr>
                                      <p:tavLst>
                                        <p:tav tm="0">
                                          <p:val>
                                            <p:strVal val="#ppt_y+#ppt_h*1.125000"/>
                                          </p:val>
                                        </p:tav>
                                        <p:tav tm="100000">
                                          <p:val>
                                            <p:strVal val="#ppt_y"/>
                                          </p:val>
                                        </p:tav>
                                      </p:tavLst>
                                    </p:anim>
                                    <p:animEffect transition="in" filter="wipe(up)">
                                      <p:cBhvr>
                                        <p:cTn id="80" dur="500"/>
                                        <p:tgtEl>
                                          <p:spTgt spid="17"/>
                                        </p:tgtEl>
                                      </p:cBhvr>
                                    </p:animEffect>
                                  </p:childTnLst>
                                </p:cTn>
                              </p:par>
                              <p:par>
                                <p:cTn id="81" presetID="12" presetClass="entr" presetSubtype="4" fill="hold"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p:tgtEl>
                                          <p:spTgt spid="18"/>
                                        </p:tgtEl>
                                        <p:attrNameLst>
                                          <p:attrName>ppt_y</p:attrName>
                                        </p:attrNameLst>
                                      </p:cBhvr>
                                      <p:tavLst>
                                        <p:tav tm="0">
                                          <p:val>
                                            <p:strVal val="#ppt_y+#ppt_h*1.125000"/>
                                          </p:val>
                                        </p:tav>
                                        <p:tav tm="100000">
                                          <p:val>
                                            <p:strVal val="#ppt_y"/>
                                          </p:val>
                                        </p:tav>
                                      </p:tavLst>
                                    </p:anim>
                                    <p:animEffect transition="in" filter="wipe(up)">
                                      <p:cBhvr>
                                        <p:cTn id="84" dur="500"/>
                                        <p:tgtEl>
                                          <p:spTgt spid="18"/>
                                        </p:tgtEl>
                                      </p:cBhvr>
                                    </p:animEffect>
                                  </p:childTnLst>
                                </p:cTn>
                              </p:par>
                              <p:par>
                                <p:cTn id="85" presetID="12" presetClass="entr" presetSubtype="4" fill="hold" nodeType="with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p:tgtEl>
                                          <p:spTgt spid="19"/>
                                        </p:tgtEl>
                                        <p:attrNameLst>
                                          <p:attrName>ppt_y</p:attrName>
                                        </p:attrNameLst>
                                      </p:cBhvr>
                                      <p:tavLst>
                                        <p:tav tm="0">
                                          <p:val>
                                            <p:strVal val="#ppt_y+#ppt_h*1.125000"/>
                                          </p:val>
                                        </p:tav>
                                        <p:tav tm="100000">
                                          <p:val>
                                            <p:strVal val="#ppt_y"/>
                                          </p:val>
                                        </p:tav>
                                      </p:tavLst>
                                    </p:anim>
                                    <p:animEffect transition="in" filter="wipe(up)">
                                      <p:cBhvr>
                                        <p:cTn id="88" dur="500"/>
                                        <p:tgtEl>
                                          <p:spTgt spid="19"/>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500"/>
                                        <p:tgtEl>
                                          <p:spTgt spid="25"/>
                                        </p:tgtEl>
                                        <p:attrNameLst>
                                          <p:attrName>ppt_y</p:attrName>
                                        </p:attrNameLst>
                                      </p:cBhvr>
                                      <p:tavLst>
                                        <p:tav tm="0">
                                          <p:val>
                                            <p:strVal val="#ppt_y+#ppt_h*1.125000"/>
                                          </p:val>
                                        </p:tav>
                                        <p:tav tm="100000">
                                          <p:val>
                                            <p:strVal val="#ppt_y"/>
                                          </p:val>
                                        </p:tav>
                                      </p:tavLst>
                                    </p:anim>
                                    <p:animEffect transition="in" filter="wipe(up)">
                                      <p:cBhvr>
                                        <p:cTn id="92" dur="500"/>
                                        <p:tgtEl>
                                          <p:spTgt spid="25"/>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additive="base">
                                        <p:cTn id="95" dur="500"/>
                                        <p:tgtEl>
                                          <p:spTgt spid="26"/>
                                        </p:tgtEl>
                                        <p:attrNameLst>
                                          <p:attrName>ppt_y</p:attrName>
                                        </p:attrNameLst>
                                      </p:cBhvr>
                                      <p:tavLst>
                                        <p:tav tm="0">
                                          <p:val>
                                            <p:strVal val="#ppt_y+#ppt_h*1.125000"/>
                                          </p:val>
                                        </p:tav>
                                        <p:tav tm="100000">
                                          <p:val>
                                            <p:strVal val="#ppt_y"/>
                                          </p:val>
                                        </p:tav>
                                      </p:tavLst>
                                    </p:anim>
                                    <p:animEffect transition="in" filter="wipe(up)">
                                      <p:cBhvr>
                                        <p:cTn id="96" dur="500"/>
                                        <p:tgtEl>
                                          <p:spTgt spid="26"/>
                                        </p:tgtEl>
                                      </p:cBhvr>
                                    </p:animEffect>
                                  </p:childTnLst>
                                </p:cTn>
                              </p:par>
                              <p:par>
                                <p:cTn id="97" presetID="12" presetClass="entr" presetSubtype="4" fill="hold" nodeType="withEffect">
                                  <p:stCondLst>
                                    <p:cond delay="0"/>
                                  </p:stCondLst>
                                  <p:childTnLst>
                                    <p:set>
                                      <p:cBhvr>
                                        <p:cTn id="98" dur="1" fill="hold">
                                          <p:stCondLst>
                                            <p:cond delay="0"/>
                                          </p:stCondLst>
                                        </p:cTn>
                                        <p:tgtEl>
                                          <p:spTgt spid="35"/>
                                        </p:tgtEl>
                                        <p:attrNameLst>
                                          <p:attrName>style.visibility</p:attrName>
                                        </p:attrNameLst>
                                      </p:cBhvr>
                                      <p:to>
                                        <p:strVal val="visible"/>
                                      </p:to>
                                    </p:set>
                                    <p:anim calcmode="lin" valueType="num">
                                      <p:cBhvr additive="base">
                                        <p:cTn id="99" dur="500"/>
                                        <p:tgtEl>
                                          <p:spTgt spid="35"/>
                                        </p:tgtEl>
                                        <p:attrNameLst>
                                          <p:attrName>ppt_y</p:attrName>
                                        </p:attrNameLst>
                                      </p:cBhvr>
                                      <p:tavLst>
                                        <p:tav tm="0">
                                          <p:val>
                                            <p:strVal val="#ppt_y+#ppt_h*1.125000"/>
                                          </p:val>
                                        </p:tav>
                                        <p:tav tm="100000">
                                          <p:val>
                                            <p:strVal val="#ppt_y"/>
                                          </p:val>
                                        </p:tav>
                                      </p:tavLst>
                                    </p:anim>
                                    <p:animEffect transition="in" filter="wipe(up)">
                                      <p:cBhvr>
                                        <p:cTn id="100" dur="500"/>
                                        <p:tgtEl>
                                          <p:spTgt spid="35"/>
                                        </p:tgtEl>
                                      </p:cBhvr>
                                    </p:animEffect>
                                  </p:childTnLst>
                                </p:cTn>
                              </p:par>
                              <p:par>
                                <p:cTn id="101" presetID="12" presetClass="entr" presetSubtype="4" fill="hold" nodeType="withEffect">
                                  <p:stCondLst>
                                    <p:cond delay="0"/>
                                  </p:stCondLst>
                                  <p:childTnLst>
                                    <p:set>
                                      <p:cBhvr>
                                        <p:cTn id="102" dur="1" fill="hold">
                                          <p:stCondLst>
                                            <p:cond delay="0"/>
                                          </p:stCondLst>
                                        </p:cTn>
                                        <p:tgtEl>
                                          <p:spTgt spid="28"/>
                                        </p:tgtEl>
                                        <p:attrNameLst>
                                          <p:attrName>style.visibility</p:attrName>
                                        </p:attrNameLst>
                                      </p:cBhvr>
                                      <p:to>
                                        <p:strVal val="visible"/>
                                      </p:to>
                                    </p:set>
                                    <p:anim calcmode="lin" valueType="num">
                                      <p:cBhvr additive="base">
                                        <p:cTn id="103" dur="500"/>
                                        <p:tgtEl>
                                          <p:spTgt spid="28"/>
                                        </p:tgtEl>
                                        <p:attrNameLst>
                                          <p:attrName>ppt_y</p:attrName>
                                        </p:attrNameLst>
                                      </p:cBhvr>
                                      <p:tavLst>
                                        <p:tav tm="0">
                                          <p:val>
                                            <p:strVal val="#ppt_y+#ppt_h*1.125000"/>
                                          </p:val>
                                        </p:tav>
                                        <p:tav tm="100000">
                                          <p:val>
                                            <p:strVal val="#ppt_y"/>
                                          </p:val>
                                        </p:tav>
                                      </p:tavLst>
                                    </p:anim>
                                    <p:animEffect transition="in" filter="wipe(up)">
                                      <p:cBhvr>
                                        <p:cTn id="104" dur="500"/>
                                        <p:tgtEl>
                                          <p:spTgt spid="28"/>
                                        </p:tgtEl>
                                      </p:cBhvr>
                                    </p:animEffect>
                                  </p:childTnLst>
                                </p:cTn>
                              </p:par>
                              <p:par>
                                <p:cTn id="105" presetID="12" presetClass="entr" presetSubtype="4" fill="hold" nodeType="withEffect">
                                  <p:stCondLst>
                                    <p:cond delay="0"/>
                                  </p:stCondLst>
                                  <p:childTnLst>
                                    <p:set>
                                      <p:cBhvr>
                                        <p:cTn id="106" dur="1" fill="hold">
                                          <p:stCondLst>
                                            <p:cond delay="0"/>
                                          </p:stCondLst>
                                        </p:cTn>
                                        <p:tgtEl>
                                          <p:spTgt spid="29"/>
                                        </p:tgtEl>
                                        <p:attrNameLst>
                                          <p:attrName>style.visibility</p:attrName>
                                        </p:attrNameLst>
                                      </p:cBhvr>
                                      <p:to>
                                        <p:strVal val="visible"/>
                                      </p:to>
                                    </p:set>
                                    <p:anim calcmode="lin" valueType="num">
                                      <p:cBhvr additive="base">
                                        <p:cTn id="107" dur="500"/>
                                        <p:tgtEl>
                                          <p:spTgt spid="29"/>
                                        </p:tgtEl>
                                        <p:attrNameLst>
                                          <p:attrName>ppt_y</p:attrName>
                                        </p:attrNameLst>
                                      </p:cBhvr>
                                      <p:tavLst>
                                        <p:tav tm="0">
                                          <p:val>
                                            <p:strVal val="#ppt_y+#ppt_h*1.125000"/>
                                          </p:val>
                                        </p:tav>
                                        <p:tav tm="100000">
                                          <p:val>
                                            <p:strVal val="#ppt_y"/>
                                          </p:val>
                                        </p:tav>
                                      </p:tavLst>
                                    </p:anim>
                                    <p:animEffect transition="in" filter="wipe(up)">
                                      <p:cBhvr>
                                        <p:cTn id="108" dur="500"/>
                                        <p:tgtEl>
                                          <p:spTgt spid="29"/>
                                        </p:tgtEl>
                                      </p:cBhvr>
                                    </p:animEffect>
                                  </p:childTnLst>
                                </p:cTn>
                              </p:par>
                              <p:par>
                                <p:cTn id="109" presetID="12" presetClass="entr" presetSubtype="4" fill="hold" nodeType="withEffect">
                                  <p:stCondLst>
                                    <p:cond delay="0"/>
                                  </p:stCondLst>
                                  <p:childTnLst>
                                    <p:set>
                                      <p:cBhvr>
                                        <p:cTn id="110" dur="1" fill="hold">
                                          <p:stCondLst>
                                            <p:cond delay="0"/>
                                          </p:stCondLst>
                                        </p:cTn>
                                        <p:tgtEl>
                                          <p:spTgt spid="30"/>
                                        </p:tgtEl>
                                        <p:attrNameLst>
                                          <p:attrName>style.visibility</p:attrName>
                                        </p:attrNameLst>
                                      </p:cBhvr>
                                      <p:to>
                                        <p:strVal val="visible"/>
                                      </p:to>
                                    </p:set>
                                    <p:anim calcmode="lin" valueType="num">
                                      <p:cBhvr additive="base">
                                        <p:cTn id="111" dur="500"/>
                                        <p:tgtEl>
                                          <p:spTgt spid="30"/>
                                        </p:tgtEl>
                                        <p:attrNameLst>
                                          <p:attrName>ppt_y</p:attrName>
                                        </p:attrNameLst>
                                      </p:cBhvr>
                                      <p:tavLst>
                                        <p:tav tm="0">
                                          <p:val>
                                            <p:strVal val="#ppt_y+#ppt_h*1.125000"/>
                                          </p:val>
                                        </p:tav>
                                        <p:tav tm="100000">
                                          <p:val>
                                            <p:strVal val="#ppt_y"/>
                                          </p:val>
                                        </p:tav>
                                      </p:tavLst>
                                    </p:anim>
                                    <p:animEffect transition="in" filter="wipe(up)">
                                      <p:cBhvr>
                                        <p:cTn id="112" dur="500"/>
                                        <p:tgtEl>
                                          <p:spTgt spid="30"/>
                                        </p:tgtEl>
                                      </p:cBhvr>
                                    </p:animEffect>
                                  </p:childTnLst>
                                </p:cTn>
                              </p:par>
                              <p:par>
                                <p:cTn id="113" presetID="12" presetClass="entr" presetSubtype="4" fill="hold" nodeType="with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additive="base">
                                        <p:cTn id="115" dur="500"/>
                                        <p:tgtEl>
                                          <p:spTgt spid="31"/>
                                        </p:tgtEl>
                                        <p:attrNameLst>
                                          <p:attrName>ppt_y</p:attrName>
                                        </p:attrNameLst>
                                      </p:cBhvr>
                                      <p:tavLst>
                                        <p:tav tm="0">
                                          <p:val>
                                            <p:strVal val="#ppt_y+#ppt_h*1.125000"/>
                                          </p:val>
                                        </p:tav>
                                        <p:tav tm="100000">
                                          <p:val>
                                            <p:strVal val="#ppt_y"/>
                                          </p:val>
                                        </p:tav>
                                      </p:tavLst>
                                    </p:anim>
                                    <p:animEffect transition="in" filter="wipe(up)">
                                      <p:cBhvr>
                                        <p:cTn id="116" dur="500"/>
                                        <p:tgtEl>
                                          <p:spTgt spid="31"/>
                                        </p:tgtEl>
                                      </p:cBhvr>
                                    </p:animEffect>
                                  </p:childTnLst>
                                </p:cTn>
                              </p:par>
                              <p:par>
                                <p:cTn id="117" presetID="12" presetClass="entr" presetSubtype="4" fill="hold" nodeType="withEffect">
                                  <p:stCondLst>
                                    <p:cond delay="0"/>
                                  </p:stCondLst>
                                  <p:childTnLst>
                                    <p:set>
                                      <p:cBhvr>
                                        <p:cTn id="118" dur="1" fill="hold">
                                          <p:stCondLst>
                                            <p:cond delay="0"/>
                                          </p:stCondLst>
                                        </p:cTn>
                                        <p:tgtEl>
                                          <p:spTgt spid="32"/>
                                        </p:tgtEl>
                                        <p:attrNameLst>
                                          <p:attrName>style.visibility</p:attrName>
                                        </p:attrNameLst>
                                      </p:cBhvr>
                                      <p:to>
                                        <p:strVal val="visible"/>
                                      </p:to>
                                    </p:set>
                                    <p:anim calcmode="lin" valueType="num">
                                      <p:cBhvr additive="base">
                                        <p:cTn id="119" dur="500"/>
                                        <p:tgtEl>
                                          <p:spTgt spid="32"/>
                                        </p:tgtEl>
                                        <p:attrNameLst>
                                          <p:attrName>ppt_y</p:attrName>
                                        </p:attrNameLst>
                                      </p:cBhvr>
                                      <p:tavLst>
                                        <p:tav tm="0">
                                          <p:val>
                                            <p:strVal val="#ppt_y+#ppt_h*1.125000"/>
                                          </p:val>
                                        </p:tav>
                                        <p:tav tm="100000">
                                          <p:val>
                                            <p:strVal val="#ppt_y"/>
                                          </p:val>
                                        </p:tav>
                                      </p:tavLst>
                                    </p:anim>
                                    <p:animEffect transition="in" filter="wipe(up)">
                                      <p:cBhvr>
                                        <p:cTn id="120" dur="500"/>
                                        <p:tgtEl>
                                          <p:spTgt spid="32"/>
                                        </p:tgtEl>
                                      </p:cBhvr>
                                    </p:animEffect>
                                  </p:childTnLst>
                                </p:cTn>
                              </p:par>
                              <p:par>
                                <p:cTn id="121" presetID="12" presetClass="entr" presetSubtype="4" fill="hold" nodeType="withEffect">
                                  <p:stCondLst>
                                    <p:cond delay="0"/>
                                  </p:stCondLst>
                                  <p:childTnLst>
                                    <p:set>
                                      <p:cBhvr>
                                        <p:cTn id="122" dur="1" fill="hold">
                                          <p:stCondLst>
                                            <p:cond delay="0"/>
                                          </p:stCondLst>
                                        </p:cTn>
                                        <p:tgtEl>
                                          <p:spTgt spid="33"/>
                                        </p:tgtEl>
                                        <p:attrNameLst>
                                          <p:attrName>style.visibility</p:attrName>
                                        </p:attrNameLst>
                                      </p:cBhvr>
                                      <p:to>
                                        <p:strVal val="visible"/>
                                      </p:to>
                                    </p:set>
                                    <p:anim calcmode="lin" valueType="num">
                                      <p:cBhvr additive="base">
                                        <p:cTn id="123" dur="500"/>
                                        <p:tgtEl>
                                          <p:spTgt spid="33"/>
                                        </p:tgtEl>
                                        <p:attrNameLst>
                                          <p:attrName>ppt_y</p:attrName>
                                        </p:attrNameLst>
                                      </p:cBhvr>
                                      <p:tavLst>
                                        <p:tav tm="0">
                                          <p:val>
                                            <p:strVal val="#ppt_y+#ppt_h*1.125000"/>
                                          </p:val>
                                        </p:tav>
                                        <p:tav tm="100000">
                                          <p:val>
                                            <p:strVal val="#ppt_y"/>
                                          </p:val>
                                        </p:tav>
                                      </p:tavLst>
                                    </p:anim>
                                    <p:animEffect transition="in" filter="wipe(up)">
                                      <p:cBhvr>
                                        <p:cTn id="124" dur="500"/>
                                        <p:tgtEl>
                                          <p:spTgt spid="33"/>
                                        </p:tgtEl>
                                      </p:cBhvr>
                                    </p:animEffect>
                                  </p:childTnLst>
                                </p:cTn>
                              </p:par>
                              <p:par>
                                <p:cTn id="125" presetID="12" presetClass="entr" presetSubtype="4" fill="hold" grpId="0" nodeType="withEffect">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cBhvr additive="base">
                                        <p:cTn id="127" dur="500"/>
                                        <p:tgtEl>
                                          <p:spTgt spid="54"/>
                                        </p:tgtEl>
                                        <p:attrNameLst>
                                          <p:attrName>ppt_y</p:attrName>
                                        </p:attrNameLst>
                                      </p:cBhvr>
                                      <p:tavLst>
                                        <p:tav tm="0">
                                          <p:val>
                                            <p:strVal val="#ppt_y+#ppt_h*1.125000"/>
                                          </p:val>
                                        </p:tav>
                                        <p:tav tm="100000">
                                          <p:val>
                                            <p:strVal val="#ppt_y"/>
                                          </p:val>
                                        </p:tav>
                                      </p:tavLst>
                                    </p:anim>
                                    <p:animEffect transition="in" filter="wipe(up)">
                                      <p:cBhvr>
                                        <p:cTn id="128" dur="500"/>
                                        <p:tgtEl>
                                          <p:spTgt spid="54"/>
                                        </p:tgtEl>
                                      </p:cBhvr>
                                    </p:animEffect>
                                  </p:childTnLst>
                                </p:cTn>
                              </p:par>
                              <p:par>
                                <p:cTn id="129" presetID="12" presetClass="entr" presetSubtype="4" fill="hold" grpId="0" nodeType="withEffect">
                                  <p:stCondLst>
                                    <p:cond delay="0"/>
                                  </p:stCondLst>
                                  <p:childTnLst>
                                    <p:set>
                                      <p:cBhvr>
                                        <p:cTn id="130" dur="1" fill="hold">
                                          <p:stCondLst>
                                            <p:cond delay="0"/>
                                          </p:stCondLst>
                                        </p:cTn>
                                        <p:tgtEl>
                                          <p:spTgt spid="55"/>
                                        </p:tgtEl>
                                        <p:attrNameLst>
                                          <p:attrName>style.visibility</p:attrName>
                                        </p:attrNameLst>
                                      </p:cBhvr>
                                      <p:to>
                                        <p:strVal val="visible"/>
                                      </p:to>
                                    </p:set>
                                    <p:anim calcmode="lin" valueType="num">
                                      <p:cBhvr additive="base">
                                        <p:cTn id="131" dur="500"/>
                                        <p:tgtEl>
                                          <p:spTgt spid="55"/>
                                        </p:tgtEl>
                                        <p:attrNameLst>
                                          <p:attrName>ppt_y</p:attrName>
                                        </p:attrNameLst>
                                      </p:cBhvr>
                                      <p:tavLst>
                                        <p:tav tm="0">
                                          <p:val>
                                            <p:strVal val="#ppt_y+#ppt_h*1.125000"/>
                                          </p:val>
                                        </p:tav>
                                        <p:tav tm="100000">
                                          <p:val>
                                            <p:strVal val="#ppt_y"/>
                                          </p:val>
                                        </p:tav>
                                      </p:tavLst>
                                    </p:anim>
                                    <p:animEffect transition="in" filter="wipe(up)">
                                      <p:cBhvr>
                                        <p:cTn id="132" dur="500"/>
                                        <p:tgtEl>
                                          <p:spTgt spid="55"/>
                                        </p:tgtEl>
                                      </p:cBhvr>
                                    </p:animEffect>
                                  </p:childTnLst>
                                </p:cTn>
                              </p:par>
                              <p:par>
                                <p:cTn id="133" presetID="12" presetClass="entr" presetSubtype="4" fill="hold" grpId="0" nodeType="withEffect">
                                  <p:stCondLst>
                                    <p:cond delay="0"/>
                                  </p:stCondLst>
                                  <p:childTnLst>
                                    <p:set>
                                      <p:cBhvr>
                                        <p:cTn id="134" dur="1" fill="hold">
                                          <p:stCondLst>
                                            <p:cond delay="0"/>
                                          </p:stCondLst>
                                        </p:cTn>
                                        <p:tgtEl>
                                          <p:spTgt spid="58"/>
                                        </p:tgtEl>
                                        <p:attrNameLst>
                                          <p:attrName>style.visibility</p:attrName>
                                        </p:attrNameLst>
                                      </p:cBhvr>
                                      <p:to>
                                        <p:strVal val="visible"/>
                                      </p:to>
                                    </p:set>
                                    <p:anim calcmode="lin" valueType="num">
                                      <p:cBhvr additive="base">
                                        <p:cTn id="135" dur="500"/>
                                        <p:tgtEl>
                                          <p:spTgt spid="58"/>
                                        </p:tgtEl>
                                        <p:attrNameLst>
                                          <p:attrName>ppt_y</p:attrName>
                                        </p:attrNameLst>
                                      </p:cBhvr>
                                      <p:tavLst>
                                        <p:tav tm="0">
                                          <p:val>
                                            <p:strVal val="#ppt_y+#ppt_h*1.125000"/>
                                          </p:val>
                                        </p:tav>
                                        <p:tav tm="100000">
                                          <p:val>
                                            <p:strVal val="#ppt_y"/>
                                          </p:val>
                                        </p:tav>
                                      </p:tavLst>
                                    </p:anim>
                                    <p:animEffect transition="in" filter="wipe(up)">
                                      <p:cBhvr>
                                        <p:cTn id="136" dur="500"/>
                                        <p:tgtEl>
                                          <p:spTgt spid="58"/>
                                        </p:tgtEl>
                                      </p:cBhvr>
                                    </p:animEffect>
                                  </p:childTnLst>
                                </p:cTn>
                              </p:par>
                              <p:par>
                                <p:cTn id="137" presetID="12" presetClass="entr" presetSubtype="4" fill="hold" grpId="0" nodeType="withEffect">
                                  <p:stCondLst>
                                    <p:cond delay="0"/>
                                  </p:stCondLst>
                                  <p:childTnLst>
                                    <p:set>
                                      <p:cBhvr>
                                        <p:cTn id="138" dur="1" fill="hold">
                                          <p:stCondLst>
                                            <p:cond delay="0"/>
                                          </p:stCondLst>
                                        </p:cTn>
                                        <p:tgtEl>
                                          <p:spTgt spid="59"/>
                                        </p:tgtEl>
                                        <p:attrNameLst>
                                          <p:attrName>style.visibility</p:attrName>
                                        </p:attrNameLst>
                                      </p:cBhvr>
                                      <p:to>
                                        <p:strVal val="visible"/>
                                      </p:to>
                                    </p:set>
                                    <p:anim calcmode="lin" valueType="num">
                                      <p:cBhvr additive="base">
                                        <p:cTn id="139" dur="500"/>
                                        <p:tgtEl>
                                          <p:spTgt spid="59"/>
                                        </p:tgtEl>
                                        <p:attrNameLst>
                                          <p:attrName>ppt_y</p:attrName>
                                        </p:attrNameLst>
                                      </p:cBhvr>
                                      <p:tavLst>
                                        <p:tav tm="0">
                                          <p:val>
                                            <p:strVal val="#ppt_y+#ppt_h*1.125000"/>
                                          </p:val>
                                        </p:tav>
                                        <p:tav tm="100000">
                                          <p:val>
                                            <p:strVal val="#ppt_y"/>
                                          </p:val>
                                        </p:tav>
                                      </p:tavLst>
                                    </p:anim>
                                    <p:animEffect transition="in" filter="wipe(up)">
                                      <p:cBhvr>
                                        <p:cTn id="140" dur="500"/>
                                        <p:tgtEl>
                                          <p:spTgt spid="59"/>
                                        </p:tgtEl>
                                      </p:cBhvr>
                                    </p:animEffect>
                                  </p:childTnLst>
                                </p:cTn>
                              </p:par>
                              <p:par>
                                <p:cTn id="141" presetID="12" presetClass="entr" presetSubtype="4" fill="hold" grpId="0" nodeType="withEffect">
                                  <p:stCondLst>
                                    <p:cond delay="0"/>
                                  </p:stCondLst>
                                  <p:childTnLst>
                                    <p:set>
                                      <p:cBhvr>
                                        <p:cTn id="142" dur="1" fill="hold">
                                          <p:stCondLst>
                                            <p:cond delay="0"/>
                                          </p:stCondLst>
                                        </p:cTn>
                                        <p:tgtEl>
                                          <p:spTgt spid="60"/>
                                        </p:tgtEl>
                                        <p:attrNameLst>
                                          <p:attrName>style.visibility</p:attrName>
                                        </p:attrNameLst>
                                      </p:cBhvr>
                                      <p:to>
                                        <p:strVal val="visible"/>
                                      </p:to>
                                    </p:set>
                                    <p:anim calcmode="lin" valueType="num">
                                      <p:cBhvr additive="base">
                                        <p:cTn id="143" dur="500"/>
                                        <p:tgtEl>
                                          <p:spTgt spid="60"/>
                                        </p:tgtEl>
                                        <p:attrNameLst>
                                          <p:attrName>ppt_y</p:attrName>
                                        </p:attrNameLst>
                                      </p:cBhvr>
                                      <p:tavLst>
                                        <p:tav tm="0">
                                          <p:val>
                                            <p:strVal val="#ppt_y+#ppt_h*1.125000"/>
                                          </p:val>
                                        </p:tav>
                                        <p:tav tm="100000">
                                          <p:val>
                                            <p:strVal val="#ppt_y"/>
                                          </p:val>
                                        </p:tav>
                                      </p:tavLst>
                                    </p:anim>
                                    <p:animEffect transition="in" filter="wipe(up)">
                                      <p:cBhvr>
                                        <p:cTn id="144" dur="500"/>
                                        <p:tgtEl>
                                          <p:spTgt spid="60"/>
                                        </p:tgtEl>
                                      </p:cBhvr>
                                    </p:animEffect>
                                  </p:childTnLst>
                                </p:cTn>
                              </p:par>
                              <p:par>
                                <p:cTn id="145" presetID="12" presetClass="entr" presetSubtype="4" fill="hold" grpId="0" nodeType="withEffect">
                                  <p:stCondLst>
                                    <p:cond delay="0"/>
                                  </p:stCondLst>
                                  <p:childTnLst>
                                    <p:set>
                                      <p:cBhvr>
                                        <p:cTn id="146" dur="1" fill="hold">
                                          <p:stCondLst>
                                            <p:cond delay="0"/>
                                          </p:stCondLst>
                                        </p:cTn>
                                        <p:tgtEl>
                                          <p:spTgt spid="61"/>
                                        </p:tgtEl>
                                        <p:attrNameLst>
                                          <p:attrName>style.visibility</p:attrName>
                                        </p:attrNameLst>
                                      </p:cBhvr>
                                      <p:to>
                                        <p:strVal val="visible"/>
                                      </p:to>
                                    </p:set>
                                    <p:anim calcmode="lin" valueType="num">
                                      <p:cBhvr additive="base">
                                        <p:cTn id="147" dur="500"/>
                                        <p:tgtEl>
                                          <p:spTgt spid="61"/>
                                        </p:tgtEl>
                                        <p:attrNameLst>
                                          <p:attrName>ppt_y</p:attrName>
                                        </p:attrNameLst>
                                      </p:cBhvr>
                                      <p:tavLst>
                                        <p:tav tm="0">
                                          <p:val>
                                            <p:strVal val="#ppt_y+#ppt_h*1.125000"/>
                                          </p:val>
                                        </p:tav>
                                        <p:tav tm="100000">
                                          <p:val>
                                            <p:strVal val="#ppt_y"/>
                                          </p:val>
                                        </p:tav>
                                      </p:tavLst>
                                    </p:anim>
                                    <p:animEffect transition="in" filter="wipe(up)">
                                      <p:cBhvr>
                                        <p:cTn id="148" dur="500"/>
                                        <p:tgtEl>
                                          <p:spTgt spid="61"/>
                                        </p:tgtEl>
                                      </p:cBhvr>
                                    </p:animEffect>
                                  </p:childTnLst>
                                </p:cTn>
                              </p:par>
                              <p:par>
                                <p:cTn id="149" presetID="12" presetClass="entr" presetSubtype="4" fill="hold" grpId="0" nodeType="withEffect">
                                  <p:stCondLst>
                                    <p:cond delay="0"/>
                                  </p:stCondLst>
                                  <p:childTnLst>
                                    <p:set>
                                      <p:cBhvr>
                                        <p:cTn id="150" dur="1" fill="hold">
                                          <p:stCondLst>
                                            <p:cond delay="0"/>
                                          </p:stCondLst>
                                        </p:cTn>
                                        <p:tgtEl>
                                          <p:spTgt spid="62"/>
                                        </p:tgtEl>
                                        <p:attrNameLst>
                                          <p:attrName>style.visibility</p:attrName>
                                        </p:attrNameLst>
                                      </p:cBhvr>
                                      <p:to>
                                        <p:strVal val="visible"/>
                                      </p:to>
                                    </p:set>
                                    <p:anim calcmode="lin" valueType="num">
                                      <p:cBhvr additive="base">
                                        <p:cTn id="151" dur="500"/>
                                        <p:tgtEl>
                                          <p:spTgt spid="62"/>
                                        </p:tgtEl>
                                        <p:attrNameLst>
                                          <p:attrName>ppt_y</p:attrName>
                                        </p:attrNameLst>
                                      </p:cBhvr>
                                      <p:tavLst>
                                        <p:tav tm="0">
                                          <p:val>
                                            <p:strVal val="#ppt_y+#ppt_h*1.125000"/>
                                          </p:val>
                                        </p:tav>
                                        <p:tav tm="100000">
                                          <p:val>
                                            <p:strVal val="#ppt_y"/>
                                          </p:val>
                                        </p:tav>
                                      </p:tavLst>
                                    </p:anim>
                                    <p:animEffect transition="in" filter="wipe(up)">
                                      <p:cBhvr>
                                        <p:cTn id="152" dur="500"/>
                                        <p:tgtEl>
                                          <p:spTgt spid="62"/>
                                        </p:tgtEl>
                                      </p:cBhvr>
                                    </p:animEffect>
                                  </p:childTnLst>
                                </p:cTn>
                              </p:par>
                              <p:par>
                                <p:cTn id="153" presetID="12" presetClass="entr" presetSubtype="4" fill="hold" grpId="0" nodeType="withEffect">
                                  <p:stCondLst>
                                    <p:cond delay="0"/>
                                  </p:stCondLst>
                                  <p:childTnLst>
                                    <p:set>
                                      <p:cBhvr>
                                        <p:cTn id="154" dur="1" fill="hold">
                                          <p:stCondLst>
                                            <p:cond delay="0"/>
                                          </p:stCondLst>
                                        </p:cTn>
                                        <p:tgtEl>
                                          <p:spTgt spid="64"/>
                                        </p:tgtEl>
                                        <p:attrNameLst>
                                          <p:attrName>style.visibility</p:attrName>
                                        </p:attrNameLst>
                                      </p:cBhvr>
                                      <p:to>
                                        <p:strVal val="visible"/>
                                      </p:to>
                                    </p:set>
                                    <p:anim calcmode="lin" valueType="num">
                                      <p:cBhvr additive="base">
                                        <p:cTn id="155" dur="500"/>
                                        <p:tgtEl>
                                          <p:spTgt spid="64"/>
                                        </p:tgtEl>
                                        <p:attrNameLst>
                                          <p:attrName>ppt_y</p:attrName>
                                        </p:attrNameLst>
                                      </p:cBhvr>
                                      <p:tavLst>
                                        <p:tav tm="0">
                                          <p:val>
                                            <p:strVal val="#ppt_y+#ppt_h*1.125000"/>
                                          </p:val>
                                        </p:tav>
                                        <p:tav tm="100000">
                                          <p:val>
                                            <p:strVal val="#ppt_y"/>
                                          </p:val>
                                        </p:tav>
                                      </p:tavLst>
                                    </p:anim>
                                    <p:animEffect transition="in" filter="wipe(up)">
                                      <p:cBhvr>
                                        <p:cTn id="156" dur="500"/>
                                        <p:tgtEl>
                                          <p:spTgt spid="64"/>
                                        </p:tgtEl>
                                      </p:cBhvr>
                                    </p:animEffect>
                                  </p:childTnLst>
                                </p:cTn>
                              </p:par>
                              <p:par>
                                <p:cTn id="157" presetID="12" presetClass="entr" presetSubtype="4" fill="hold" nodeType="withEffect">
                                  <p:stCondLst>
                                    <p:cond delay="0"/>
                                  </p:stCondLst>
                                  <p:childTnLst>
                                    <p:set>
                                      <p:cBhvr>
                                        <p:cTn id="158" dur="1" fill="hold">
                                          <p:stCondLst>
                                            <p:cond delay="0"/>
                                          </p:stCondLst>
                                        </p:cTn>
                                        <p:tgtEl>
                                          <p:spTgt spid="67"/>
                                        </p:tgtEl>
                                        <p:attrNameLst>
                                          <p:attrName>style.visibility</p:attrName>
                                        </p:attrNameLst>
                                      </p:cBhvr>
                                      <p:to>
                                        <p:strVal val="visible"/>
                                      </p:to>
                                    </p:set>
                                    <p:anim calcmode="lin" valueType="num">
                                      <p:cBhvr additive="base">
                                        <p:cTn id="159" dur="500"/>
                                        <p:tgtEl>
                                          <p:spTgt spid="67"/>
                                        </p:tgtEl>
                                        <p:attrNameLst>
                                          <p:attrName>ppt_y</p:attrName>
                                        </p:attrNameLst>
                                      </p:cBhvr>
                                      <p:tavLst>
                                        <p:tav tm="0">
                                          <p:val>
                                            <p:strVal val="#ppt_y+#ppt_h*1.125000"/>
                                          </p:val>
                                        </p:tav>
                                        <p:tav tm="100000">
                                          <p:val>
                                            <p:strVal val="#ppt_y"/>
                                          </p:val>
                                        </p:tav>
                                      </p:tavLst>
                                    </p:anim>
                                    <p:animEffect transition="in" filter="wipe(up)">
                                      <p:cBhvr>
                                        <p:cTn id="160" dur="500"/>
                                        <p:tgtEl>
                                          <p:spTgt spid="67"/>
                                        </p:tgtEl>
                                      </p:cBhvr>
                                    </p:animEffect>
                                  </p:childTnLst>
                                </p:cTn>
                              </p:par>
                              <p:par>
                                <p:cTn id="161" presetID="12" presetClass="entr" presetSubtype="4" fill="hold" nodeType="withEffect">
                                  <p:stCondLst>
                                    <p:cond delay="0"/>
                                  </p:stCondLst>
                                  <p:childTnLst>
                                    <p:set>
                                      <p:cBhvr>
                                        <p:cTn id="162" dur="1" fill="hold">
                                          <p:stCondLst>
                                            <p:cond delay="0"/>
                                          </p:stCondLst>
                                        </p:cTn>
                                        <p:tgtEl>
                                          <p:spTgt spid="69"/>
                                        </p:tgtEl>
                                        <p:attrNameLst>
                                          <p:attrName>style.visibility</p:attrName>
                                        </p:attrNameLst>
                                      </p:cBhvr>
                                      <p:to>
                                        <p:strVal val="visible"/>
                                      </p:to>
                                    </p:set>
                                    <p:anim calcmode="lin" valueType="num">
                                      <p:cBhvr additive="base">
                                        <p:cTn id="163" dur="500"/>
                                        <p:tgtEl>
                                          <p:spTgt spid="69"/>
                                        </p:tgtEl>
                                        <p:attrNameLst>
                                          <p:attrName>ppt_y</p:attrName>
                                        </p:attrNameLst>
                                      </p:cBhvr>
                                      <p:tavLst>
                                        <p:tav tm="0">
                                          <p:val>
                                            <p:strVal val="#ppt_y+#ppt_h*1.125000"/>
                                          </p:val>
                                        </p:tav>
                                        <p:tav tm="100000">
                                          <p:val>
                                            <p:strVal val="#ppt_y"/>
                                          </p:val>
                                        </p:tav>
                                      </p:tavLst>
                                    </p:anim>
                                    <p:animEffect transition="in" filter="wipe(up)">
                                      <p:cBhvr>
                                        <p:cTn id="164" dur="500"/>
                                        <p:tgtEl>
                                          <p:spTgt spid="69"/>
                                        </p:tgtEl>
                                      </p:cBhvr>
                                    </p:animEffect>
                                  </p:childTnLst>
                                </p:cTn>
                              </p:par>
                              <p:par>
                                <p:cTn id="165" presetID="12" presetClass="entr" presetSubtype="4" fill="hold" nodeType="withEffect">
                                  <p:stCondLst>
                                    <p:cond delay="0"/>
                                  </p:stCondLst>
                                  <p:childTnLst>
                                    <p:set>
                                      <p:cBhvr>
                                        <p:cTn id="166" dur="1" fill="hold">
                                          <p:stCondLst>
                                            <p:cond delay="0"/>
                                          </p:stCondLst>
                                        </p:cTn>
                                        <p:tgtEl>
                                          <p:spTgt spid="71"/>
                                        </p:tgtEl>
                                        <p:attrNameLst>
                                          <p:attrName>style.visibility</p:attrName>
                                        </p:attrNameLst>
                                      </p:cBhvr>
                                      <p:to>
                                        <p:strVal val="visible"/>
                                      </p:to>
                                    </p:set>
                                    <p:anim calcmode="lin" valueType="num">
                                      <p:cBhvr additive="base">
                                        <p:cTn id="167" dur="500"/>
                                        <p:tgtEl>
                                          <p:spTgt spid="71"/>
                                        </p:tgtEl>
                                        <p:attrNameLst>
                                          <p:attrName>ppt_y</p:attrName>
                                        </p:attrNameLst>
                                      </p:cBhvr>
                                      <p:tavLst>
                                        <p:tav tm="0">
                                          <p:val>
                                            <p:strVal val="#ppt_y+#ppt_h*1.125000"/>
                                          </p:val>
                                        </p:tav>
                                        <p:tav tm="100000">
                                          <p:val>
                                            <p:strVal val="#ppt_y"/>
                                          </p:val>
                                        </p:tav>
                                      </p:tavLst>
                                    </p:anim>
                                    <p:animEffect transition="in" filter="wipe(up)">
                                      <p:cBhvr>
                                        <p:cTn id="168" dur="500"/>
                                        <p:tgtEl>
                                          <p:spTgt spid="71"/>
                                        </p:tgtEl>
                                      </p:cBhvr>
                                    </p:animEffect>
                                  </p:childTnLst>
                                </p:cTn>
                              </p:par>
                              <p:par>
                                <p:cTn id="169" presetID="12" presetClass="entr" presetSubtype="4" fill="hold" nodeType="withEffect">
                                  <p:stCondLst>
                                    <p:cond delay="0"/>
                                  </p:stCondLst>
                                  <p:childTnLst>
                                    <p:set>
                                      <p:cBhvr>
                                        <p:cTn id="170" dur="1" fill="hold">
                                          <p:stCondLst>
                                            <p:cond delay="0"/>
                                          </p:stCondLst>
                                        </p:cTn>
                                        <p:tgtEl>
                                          <p:spTgt spid="73"/>
                                        </p:tgtEl>
                                        <p:attrNameLst>
                                          <p:attrName>style.visibility</p:attrName>
                                        </p:attrNameLst>
                                      </p:cBhvr>
                                      <p:to>
                                        <p:strVal val="visible"/>
                                      </p:to>
                                    </p:set>
                                    <p:anim calcmode="lin" valueType="num">
                                      <p:cBhvr additive="base">
                                        <p:cTn id="171" dur="500"/>
                                        <p:tgtEl>
                                          <p:spTgt spid="73"/>
                                        </p:tgtEl>
                                        <p:attrNameLst>
                                          <p:attrName>ppt_y</p:attrName>
                                        </p:attrNameLst>
                                      </p:cBhvr>
                                      <p:tavLst>
                                        <p:tav tm="0">
                                          <p:val>
                                            <p:strVal val="#ppt_y+#ppt_h*1.125000"/>
                                          </p:val>
                                        </p:tav>
                                        <p:tav tm="100000">
                                          <p:val>
                                            <p:strVal val="#ppt_y"/>
                                          </p:val>
                                        </p:tav>
                                      </p:tavLst>
                                    </p:anim>
                                    <p:animEffect transition="in" filter="wipe(up)">
                                      <p:cBhvr>
                                        <p:cTn id="172" dur="500"/>
                                        <p:tgtEl>
                                          <p:spTgt spid="73"/>
                                        </p:tgtEl>
                                      </p:cBhvr>
                                    </p:animEffect>
                                  </p:childTnLst>
                                </p:cTn>
                              </p:par>
                              <p:par>
                                <p:cTn id="173" presetID="12" presetClass="entr" presetSubtype="4" fill="hold" nodeType="withEffect">
                                  <p:stCondLst>
                                    <p:cond delay="0"/>
                                  </p:stCondLst>
                                  <p:childTnLst>
                                    <p:set>
                                      <p:cBhvr>
                                        <p:cTn id="174" dur="1" fill="hold">
                                          <p:stCondLst>
                                            <p:cond delay="0"/>
                                          </p:stCondLst>
                                        </p:cTn>
                                        <p:tgtEl>
                                          <p:spTgt spid="75"/>
                                        </p:tgtEl>
                                        <p:attrNameLst>
                                          <p:attrName>style.visibility</p:attrName>
                                        </p:attrNameLst>
                                      </p:cBhvr>
                                      <p:to>
                                        <p:strVal val="visible"/>
                                      </p:to>
                                    </p:set>
                                    <p:anim calcmode="lin" valueType="num">
                                      <p:cBhvr additive="base">
                                        <p:cTn id="175" dur="500"/>
                                        <p:tgtEl>
                                          <p:spTgt spid="75"/>
                                        </p:tgtEl>
                                        <p:attrNameLst>
                                          <p:attrName>ppt_y</p:attrName>
                                        </p:attrNameLst>
                                      </p:cBhvr>
                                      <p:tavLst>
                                        <p:tav tm="0">
                                          <p:val>
                                            <p:strVal val="#ppt_y+#ppt_h*1.125000"/>
                                          </p:val>
                                        </p:tav>
                                        <p:tav tm="100000">
                                          <p:val>
                                            <p:strVal val="#ppt_y"/>
                                          </p:val>
                                        </p:tav>
                                      </p:tavLst>
                                    </p:anim>
                                    <p:animEffect transition="in" filter="wipe(up)">
                                      <p:cBhvr>
                                        <p:cTn id="176" dur="500"/>
                                        <p:tgtEl>
                                          <p:spTgt spid="75"/>
                                        </p:tgtEl>
                                      </p:cBhvr>
                                    </p:animEffect>
                                  </p:childTnLst>
                                </p:cTn>
                              </p:par>
                              <p:par>
                                <p:cTn id="177" presetID="12" presetClass="entr" presetSubtype="4" fill="hold" nodeType="withEffect">
                                  <p:stCondLst>
                                    <p:cond delay="0"/>
                                  </p:stCondLst>
                                  <p:childTnLst>
                                    <p:set>
                                      <p:cBhvr>
                                        <p:cTn id="178" dur="1" fill="hold">
                                          <p:stCondLst>
                                            <p:cond delay="0"/>
                                          </p:stCondLst>
                                        </p:cTn>
                                        <p:tgtEl>
                                          <p:spTgt spid="77"/>
                                        </p:tgtEl>
                                        <p:attrNameLst>
                                          <p:attrName>style.visibility</p:attrName>
                                        </p:attrNameLst>
                                      </p:cBhvr>
                                      <p:to>
                                        <p:strVal val="visible"/>
                                      </p:to>
                                    </p:set>
                                    <p:anim calcmode="lin" valueType="num">
                                      <p:cBhvr additive="base">
                                        <p:cTn id="179" dur="500"/>
                                        <p:tgtEl>
                                          <p:spTgt spid="77"/>
                                        </p:tgtEl>
                                        <p:attrNameLst>
                                          <p:attrName>ppt_y</p:attrName>
                                        </p:attrNameLst>
                                      </p:cBhvr>
                                      <p:tavLst>
                                        <p:tav tm="0">
                                          <p:val>
                                            <p:strVal val="#ppt_y+#ppt_h*1.125000"/>
                                          </p:val>
                                        </p:tav>
                                        <p:tav tm="100000">
                                          <p:val>
                                            <p:strVal val="#ppt_y"/>
                                          </p:val>
                                        </p:tav>
                                      </p:tavLst>
                                    </p:anim>
                                    <p:animEffect transition="in" filter="wipe(up)">
                                      <p:cBhvr>
                                        <p:cTn id="180" dur="500"/>
                                        <p:tgtEl>
                                          <p:spTgt spid="77"/>
                                        </p:tgtEl>
                                      </p:cBhvr>
                                    </p:animEffect>
                                  </p:childTnLst>
                                </p:cTn>
                              </p:par>
                              <p:par>
                                <p:cTn id="181" presetID="12" presetClass="entr" presetSubtype="4" fill="hold" nodeType="withEffect">
                                  <p:stCondLst>
                                    <p:cond delay="0"/>
                                  </p:stCondLst>
                                  <p:childTnLst>
                                    <p:set>
                                      <p:cBhvr>
                                        <p:cTn id="182" dur="1" fill="hold">
                                          <p:stCondLst>
                                            <p:cond delay="0"/>
                                          </p:stCondLst>
                                        </p:cTn>
                                        <p:tgtEl>
                                          <p:spTgt spid="78"/>
                                        </p:tgtEl>
                                        <p:attrNameLst>
                                          <p:attrName>style.visibility</p:attrName>
                                        </p:attrNameLst>
                                      </p:cBhvr>
                                      <p:to>
                                        <p:strVal val="visible"/>
                                      </p:to>
                                    </p:set>
                                    <p:anim calcmode="lin" valueType="num">
                                      <p:cBhvr additive="base">
                                        <p:cTn id="183" dur="500"/>
                                        <p:tgtEl>
                                          <p:spTgt spid="78"/>
                                        </p:tgtEl>
                                        <p:attrNameLst>
                                          <p:attrName>ppt_y</p:attrName>
                                        </p:attrNameLst>
                                      </p:cBhvr>
                                      <p:tavLst>
                                        <p:tav tm="0">
                                          <p:val>
                                            <p:strVal val="#ppt_y+#ppt_h*1.125000"/>
                                          </p:val>
                                        </p:tav>
                                        <p:tav tm="100000">
                                          <p:val>
                                            <p:strVal val="#ppt_y"/>
                                          </p:val>
                                        </p:tav>
                                      </p:tavLst>
                                    </p:anim>
                                    <p:animEffect transition="in" filter="wipe(up)">
                                      <p:cBhvr>
                                        <p:cTn id="184" dur="500"/>
                                        <p:tgtEl>
                                          <p:spTgt spid="78"/>
                                        </p:tgtEl>
                                      </p:cBhvr>
                                    </p:animEffect>
                                  </p:childTnLst>
                                </p:cTn>
                              </p:par>
                              <p:par>
                                <p:cTn id="185" presetID="12" presetClass="entr" presetSubtype="4" fill="hold" nodeType="withEffect">
                                  <p:stCondLst>
                                    <p:cond delay="0"/>
                                  </p:stCondLst>
                                  <p:childTnLst>
                                    <p:set>
                                      <p:cBhvr>
                                        <p:cTn id="186" dur="1" fill="hold">
                                          <p:stCondLst>
                                            <p:cond delay="0"/>
                                          </p:stCondLst>
                                        </p:cTn>
                                        <p:tgtEl>
                                          <p:spTgt spid="79"/>
                                        </p:tgtEl>
                                        <p:attrNameLst>
                                          <p:attrName>style.visibility</p:attrName>
                                        </p:attrNameLst>
                                      </p:cBhvr>
                                      <p:to>
                                        <p:strVal val="visible"/>
                                      </p:to>
                                    </p:set>
                                    <p:anim calcmode="lin" valueType="num">
                                      <p:cBhvr additive="base">
                                        <p:cTn id="187" dur="500"/>
                                        <p:tgtEl>
                                          <p:spTgt spid="79"/>
                                        </p:tgtEl>
                                        <p:attrNameLst>
                                          <p:attrName>ppt_y</p:attrName>
                                        </p:attrNameLst>
                                      </p:cBhvr>
                                      <p:tavLst>
                                        <p:tav tm="0">
                                          <p:val>
                                            <p:strVal val="#ppt_y+#ppt_h*1.125000"/>
                                          </p:val>
                                        </p:tav>
                                        <p:tav tm="100000">
                                          <p:val>
                                            <p:strVal val="#ppt_y"/>
                                          </p:val>
                                        </p:tav>
                                      </p:tavLst>
                                    </p:anim>
                                    <p:animEffect transition="in" filter="wipe(up)">
                                      <p:cBhvr>
                                        <p:cTn id="188" dur="500"/>
                                        <p:tgtEl>
                                          <p:spTgt spid="79"/>
                                        </p:tgtEl>
                                      </p:cBhvr>
                                    </p:animEffect>
                                  </p:childTnLst>
                                </p:cTn>
                              </p:par>
                              <p:par>
                                <p:cTn id="189" presetID="12" presetClass="entr" presetSubtype="4" fill="hold" nodeType="withEffect">
                                  <p:stCondLst>
                                    <p:cond delay="0"/>
                                  </p:stCondLst>
                                  <p:childTnLst>
                                    <p:set>
                                      <p:cBhvr>
                                        <p:cTn id="190" dur="1" fill="hold">
                                          <p:stCondLst>
                                            <p:cond delay="0"/>
                                          </p:stCondLst>
                                        </p:cTn>
                                        <p:tgtEl>
                                          <p:spTgt spid="80"/>
                                        </p:tgtEl>
                                        <p:attrNameLst>
                                          <p:attrName>style.visibility</p:attrName>
                                        </p:attrNameLst>
                                      </p:cBhvr>
                                      <p:to>
                                        <p:strVal val="visible"/>
                                      </p:to>
                                    </p:set>
                                    <p:anim calcmode="lin" valueType="num">
                                      <p:cBhvr additive="base">
                                        <p:cTn id="191" dur="500"/>
                                        <p:tgtEl>
                                          <p:spTgt spid="80"/>
                                        </p:tgtEl>
                                        <p:attrNameLst>
                                          <p:attrName>ppt_y</p:attrName>
                                        </p:attrNameLst>
                                      </p:cBhvr>
                                      <p:tavLst>
                                        <p:tav tm="0">
                                          <p:val>
                                            <p:strVal val="#ppt_y+#ppt_h*1.125000"/>
                                          </p:val>
                                        </p:tav>
                                        <p:tav tm="100000">
                                          <p:val>
                                            <p:strVal val="#ppt_y"/>
                                          </p:val>
                                        </p:tav>
                                      </p:tavLst>
                                    </p:anim>
                                    <p:animEffect transition="in" filter="wipe(up)">
                                      <p:cBhvr>
                                        <p:cTn id="192" dur="500"/>
                                        <p:tgtEl>
                                          <p:spTgt spid="80"/>
                                        </p:tgtEl>
                                      </p:cBhvr>
                                    </p:animEffect>
                                  </p:childTnLst>
                                </p:cTn>
                              </p:par>
                              <p:par>
                                <p:cTn id="193" presetID="12" presetClass="entr" presetSubtype="4" fill="hold" nodeType="withEffect">
                                  <p:stCondLst>
                                    <p:cond delay="0"/>
                                  </p:stCondLst>
                                  <p:childTnLst>
                                    <p:set>
                                      <p:cBhvr>
                                        <p:cTn id="194" dur="1" fill="hold">
                                          <p:stCondLst>
                                            <p:cond delay="0"/>
                                          </p:stCondLst>
                                        </p:cTn>
                                        <p:tgtEl>
                                          <p:spTgt spid="88"/>
                                        </p:tgtEl>
                                        <p:attrNameLst>
                                          <p:attrName>style.visibility</p:attrName>
                                        </p:attrNameLst>
                                      </p:cBhvr>
                                      <p:to>
                                        <p:strVal val="visible"/>
                                      </p:to>
                                    </p:set>
                                    <p:anim calcmode="lin" valueType="num">
                                      <p:cBhvr additive="base">
                                        <p:cTn id="195" dur="500"/>
                                        <p:tgtEl>
                                          <p:spTgt spid="88"/>
                                        </p:tgtEl>
                                        <p:attrNameLst>
                                          <p:attrName>ppt_y</p:attrName>
                                        </p:attrNameLst>
                                      </p:cBhvr>
                                      <p:tavLst>
                                        <p:tav tm="0">
                                          <p:val>
                                            <p:strVal val="#ppt_y+#ppt_h*1.125000"/>
                                          </p:val>
                                        </p:tav>
                                        <p:tav tm="100000">
                                          <p:val>
                                            <p:strVal val="#ppt_y"/>
                                          </p:val>
                                        </p:tav>
                                      </p:tavLst>
                                    </p:anim>
                                    <p:animEffect transition="in" filter="wipe(up)">
                                      <p:cBhvr>
                                        <p:cTn id="196" dur="500"/>
                                        <p:tgtEl>
                                          <p:spTgt spid="88"/>
                                        </p:tgtEl>
                                      </p:cBhvr>
                                    </p:animEffect>
                                  </p:childTnLst>
                                </p:cTn>
                              </p:par>
                              <p:par>
                                <p:cTn id="197" presetID="12" presetClass="entr" presetSubtype="4" fill="hold" nodeType="withEffect">
                                  <p:stCondLst>
                                    <p:cond delay="0"/>
                                  </p:stCondLst>
                                  <p:childTnLst>
                                    <p:set>
                                      <p:cBhvr>
                                        <p:cTn id="198" dur="1" fill="hold">
                                          <p:stCondLst>
                                            <p:cond delay="0"/>
                                          </p:stCondLst>
                                        </p:cTn>
                                        <p:tgtEl>
                                          <p:spTgt spid="89"/>
                                        </p:tgtEl>
                                        <p:attrNameLst>
                                          <p:attrName>style.visibility</p:attrName>
                                        </p:attrNameLst>
                                      </p:cBhvr>
                                      <p:to>
                                        <p:strVal val="visible"/>
                                      </p:to>
                                    </p:set>
                                    <p:anim calcmode="lin" valueType="num">
                                      <p:cBhvr additive="base">
                                        <p:cTn id="199" dur="500"/>
                                        <p:tgtEl>
                                          <p:spTgt spid="89"/>
                                        </p:tgtEl>
                                        <p:attrNameLst>
                                          <p:attrName>ppt_y</p:attrName>
                                        </p:attrNameLst>
                                      </p:cBhvr>
                                      <p:tavLst>
                                        <p:tav tm="0">
                                          <p:val>
                                            <p:strVal val="#ppt_y+#ppt_h*1.125000"/>
                                          </p:val>
                                        </p:tav>
                                        <p:tav tm="100000">
                                          <p:val>
                                            <p:strVal val="#ppt_y"/>
                                          </p:val>
                                        </p:tav>
                                      </p:tavLst>
                                    </p:anim>
                                    <p:animEffect transition="in" filter="wipe(up)">
                                      <p:cBhvr>
                                        <p:cTn id="200" dur="500"/>
                                        <p:tgtEl>
                                          <p:spTgt spid="89"/>
                                        </p:tgtEl>
                                      </p:cBhvr>
                                    </p:animEffect>
                                  </p:childTnLst>
                                </p:cTn>
                              </p:par>
                              <p:par>
                                <p:cTn id="201" presetID="12" presetClass="entr" presetSubtype="4" fill="hold" nodeType="withEffect">
                                  <p:stCondLst>
                                    <p:cond delay="0"/>
                                  </p:stCondLst>
                                  <p:childTnLst>
                                    <p:set>
                                      <p:cBhvr>
                                        <p:cTn id="202" dur="1" fill="hold">
                                          <p:stCondLst>
                                            <p:cond delay="0"/>
                                          </p:stCondLst>
                                        </p:cTn>
                                        <p:tgtEl>
                                          <p:spTgt spid="90"/>
                                        </p:tgtEl>
                                        <p:attrNameLst>
                                          <p:attrName>style.visibility</p:attrName>
                                        </p:attrNameLst>
                                      </p:cBhvr>
                                      <p:to>
                                        <p:strVal val="visible"/>
                                      </p:to>
                                    </p:set>
                                    <p:anim calcmode="lin" valueType="num">
                                      <p:cBhvr additive="base">
                                        <p:cTn id="203" dur="500"/>
                                        <p:tgtEl>
                                          <p:spTgt spid="90"/>
                                        </p:tgtEl>
                                        <p:attrNameLst>
                                          <p:attrName>ppt_y</p:attrName>
                                        </p:attrNameLst>
                                      </p:cBhvr>
                                      <p:tavLst>
                                        <p:tav tm="0">
                                          <p:val>
                                            <p:strVal val="#ppt_y+#ppt_h*1.125000"/>
                                          </p:val>
                                        </p:tav>
                                        <p:tav tm="100000">
                                          <p:val>
                                            <p:strVal val="#ppt_y"/>
                                          </p:val>
                                        </p:tav>
                                      </p:tavLst>
                                    </p:anim>
                                    <p:animEffect transition="in" filter="wipe(up)">
                                      <p:cBhvr>
                                        <p:cTn id="2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6" grpId="0" animBg="1"/>
      <p:bldP spid="57" grpId="0" animBg="1"/>
      <p:bldP spid="63" grpId="0" animBg="1"/>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P spid="25" grpId="0" animBg="1"/>
      <p:bldP spid="26" grpId="0"/>
      <p:bldP spid="54" grpId="0" animBg="1"/>
      <p:bldP spid="55" grpId="0" animBg="1"/>
      <p:bldP spid="58" grpId="0"/>
      <p:bldP spid="59" grpId="0"/>
      <p:bldP spid="60" grpId="0"/>
      <p:bldP spid="61" grpId="0"/>
      <p:bldP spid="62" grpId="0"/>
      <p:bldP spid="6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86790" y="1880870"/>
            <a:ext cx="4779010" cy="4333875"/>
          </a:xfrm>
          <a:prstGeom prst="rect">
            <a:avLst/>
          </a:prstGeom>
          <a:noFill/>
        </p:spPr>
        <p:txBody>
          <a:bodyPr wrap="square" rtlCol="0">
            <a:spAutoFit/>
          </a:bodyPr>
          <a:lstStyle/>
          <a:p>
            <a:pPr marL="285750" indent="-285750" fontAlgn="base">
              <a:lnSpc>
                <a:spcPct val="200000"/>
              </a:lnSpc>
              <a:buClrTx/>
              <a:buFont typeface="Wingdings" charset="0"/>
              <a:buChar char="l"/>
            </a:pPr>
            <a:r>
              <a:rPr lang="zh-CN" altLang="zh-CN" sz="1600" b="1" strike="noStrike" noProof="0" dirty="0">
                <a:ln>
                  <a:noFill/>
                </a:ln>
                <a:solidFill>
                  <a:schemeClr val="tx1">
                    <a:lumMod val="50000"/>
                  </a:schemeClr>
                </a:solidFill>
                <a:uLnTx/>
                <a:uFillTx/>
                <a:latin typeface="华文中宋" charset="0"/>
                <a:ea typeface="华文中宋" charset="0"/>
                <a:cs typeface="+mn-ea"/>
                <a:sym typeface="Arial" charset="0"/>
              </a:rPr>
              <a:t>农业科技及人才队伍</a:t>
            </a:r>
            <a:endParaRPr lang="zh-CN" altLang="zh-CN" sz="1600" b="1" strike="noStrike" noProof="0" dirty="0">
              <a:ln>
                <a:noFill/>
              </a:ln>
              <a:solidFill>
                <a:schemeClr val="tx1">
                  <a:lumMod val="50000"/>
                </a:schemeClr>
              </a:solidFill>
              <a:uLnTx/>
              <a:uFillTx/>
              <a:latin typeface="华文中宋" charset="0"/>
              <a:ea typeface="华文中宋" charset="0"/>
              <a:cs typeface="+mn-ea"/>
              <a:sym typeface="Arial" charset="0"/>
            </a:endParaRPr>
          </a:p>
          <a:p>
            <a:pPr indent="0" fontAlgn="base">
              <a:lnSpc>
                <a:spcPct val="200000"/>
              </a:lnSpc>
              <a:buClrTx/>
              <a:buFont typeface="Wingdings" charset="0"/>
              <a:buNone/>
            </a:pPr>
            <a:r>
              <a:rPr lang="zh-CN" altLang="zh-CN" sz="1600" b="1" strike="noStrike" noProof="0" dirty="0">
                <a:ln>
                  <a:noFill/>
                </a:ln>
                <a:solidFill>
                  <a:schemeClr val="tx1">
                    <a:lumMod val="50000"/>
                  </a:schemeClr>
                </a:solidFill>
                <a:uLnTx/>
                <a:uFillTx/>
                <a:latin typeface="华文中宋" charset="0"/>
                <a:ea typeface="华文中宋" charset="0"/>
                <a:cs typeface="+mn-ea"/>
                <a:sym typeface="Arial" charset="0"/>
              </a:rPr>
              <a:t>     伯乐庄园</a:t>
            </a:r>
            <a:r>
              <a:rPr lang="zh-CN" altLang="zh-CN" sz="1600" b="1" strike="noStrike" noProof="0" dirty="0">
                <a:ln>
                  <a:noFill/>
                </a:ln>
                <a:solidFill>
                  <a:schemeClr val="tx1">
                    <a:lumMod val="50000"/>
                  </a:schemeClr>
                </a:solidFill>
                <a:uLnTx/>
                <a:uFillTx/>
                <a:latin typeface="华文中宋" charset="0"/>
                <a:ea typeface="华文中宋" charset="0"/>
                <a:cs typeface="+mn-ea"/>
                <a:sym typeface="+mn-ea"/>
              </a:rPr>
              <a:t>与中国科学院</a:t>
            </a:r>
            <a:r>
              <a:rPr lang="zh-CN" altLang="zh-CN" sz="1600" b="1" strike="noStrike" noProof="0" dirty="0" smtClean="0">
                <a:ln>
                  <a:noFill/>
                </a:ln>
                <a:solidFill>
                  <a:schemeClr val="tx1">
                    <a:lumMod val="50000"/>
                  </a:schemeClr>
                </a:solidFill>
                <a:uLnTx/>
                <a:uFillTx/>
                <a:latin typeface="华文中宋" charset="0"/>
                <a:ea typeface="华文中宋" charset="0"/>
                <a:cs typeface="+mn-ea"/>
                <a:sym typeface="+mn-ea"/>
              </a:rPr>
              <a:t>、中国</a:t>
            </a:r>
            <a:r>
              <a:rPr lang="zh-CN" altLang="zh-CN" sz="1600" b="1" strike="noStrike" noProof="0" dirty="0">
                <a:ln>
                  <a:noFill/>
                </a:ln>
                <a:solidFill>
                  <a:schemeClr val="tx1">
                    <a:lumMod val="50000"/>
                  </a:schemeClr>
                </a:solidFill>
                <a:uLnTx/>
                <a:uFillTx/>
                <a:latin typeface="华文中宋" charset="0"/>
                <a:ea typeface="华文中宋" charset="0"/>
                <a:cs typeface="+mn-ea"/>
                <a:sym typeface="+mn-ea"/>
              </a:rPr>
              <a:t>农科院</a:t>
            </a:r>
            <a:r>
              <a:rPr lang="zh-CN" altLang="zh-CN" sz="1600" b="1" strike="noStrike" noProof="0" dirty="0" smtClean="0">
                <a:ln>
                  <a:noFill/>
                </a:ln>
                <a:solidFill>
                  <a:schemeClr val="tx1">
                    <a:lumMod val="50000"/>
                  </a:schemeClr>
                </a:solidFill>
                <a:uLnTx/>
                <a:uFillTx/>
                <a:latin typeface="华文中宋" charset="0"/>
                <a:ea typeface="华文中宋" charset="0"/>
                <a:cs typeface="+mn-ea"/>
                <a:sym typeface="+mn-ea"/>
              </a:rPr>
              <a:t>、</a:t>
            </a:r>
            <a:r>
              <a:rPr lang="zh-CN" altLang="en-US" sz="1600" b="1" strike="noStrike" noProof="0" dirty="0" smtClean="0">
                <a:ln>
                  <a:noFill/>
                </a:ln>
                <a:solidFill>
                  <a:schemeClr val="tx1">
                    <a:lumMod val="50000"/>
                  </a:schemeClr>
                </a:solidFill>
                <a:uLnTx/>
                <a:uFillTx/>
                <a:latin typeface="华文中宋" charset="0"/>
                <a:ea typeface="华文中宋" charset="0"/>
                <a:cs typeface="+mn-ea"/>
                <a:sym typeface="+mn-ea"/>
              </a:rPr>
              <a:t>省农科院</a:t>
            </a:r>
            <a:r>
              <a:rPr lang="zh-CN" altLang="zh-CN" sz="1600" b="1" strike="noStrike" noProof="0" dirty="0" smtClean="0">
                <a:ln>
                  <a:noFill/>
                </a:ln>
                <a:solidFill>
                  <a:schemeClr val="tx1">
                    <a:lumMod val="50000"/>
                  </a:schemeClr>
                </a:solidFill>
                <a:uLnTx/>
                <a:uFillTx/>
                <a:latin typeface="华文中宋" charset="0"/>
                <a:ea typeface="华文中宋" charset="0"/>
                <a:cs typeface="+mn-ea"/>
                <a:sym typeface="+mn-ea"/>
              </a:rPr>
              <a:t>、</a:t>
            </a:r>
            <a:r>
              <a:rPr lang="zh-CN" altLang="zh-CN" sz="1600" b="1" strike="noStrike" noProof="0" dirty="0">
                <a:ln>
                  <a:noFill/>
                </a:ln>
                <a:solidFill>
                  <a:schemeClr val="tx1">
                    <a:lumMod val="50000"/>
                  </a:schemeClr>
                </a:solidFill>
                <a:uLnTx/>
                <a:uFillTx/>
                <a:latin typeface="华文中宋" charset="0"/>
                <a:ea typeface="华文中宋" charset="0"/>
                <a:cs typeface="+mn-ea"/>
                <a:sym typeface="+mn-ea"/>
              </a:rPr>
              <a:t>青农大等签订长期战略合作协议，提供技术支撑，保证农作物生产过程中绿色生态。</a:t>
            </a:r>
            <a:r>
              <a:rPr lang="zh-CN" altLang="zh-CN" sz="1600" b="1" noProof="0" dirty="0">
                <a:ln>
                  <a:noFill/>
                </a:ln>
                <a:solidFill>
                  <a:schemeClr val="tx1">
                    <a:lumMod val="50000"/>
                  </a:schemeClr>
                </a:solidFill>
                <a:uLnTx/>
                <a:uFillTx/>
                <a:latin typeface="华文中宋" charset="0"/>
                <a:ea typeface="华文中宋" charset="0"/>
                <a:cs typeface="+mn-ea"/>
                <a:sym typeface="+mn-ea"/>
              </a:rPr>
              <a:t>目前已创建一批无公害、</a:t>
            </a:r>
            <a:r>
              <a:rPr lang="zh-CN" altLang="en-US" sz="1600" b="1" kern="0" noProof="0" dirty="0" smtClean="0">
                <a:ln>
                  <a:noFill/>
                </a:ln>
                <a:solidFill>
                  <a:schemeClr val="tx1">
                    <a:lumMod val="50000"/>
                  </a:schemeClr>
                </a:solidFill>
                <a:uLnTx/>
                <a:uFillTx/>
                <a:latin typeface="华文中宋" charset="0"/>
                <a:ea typeface="华文中宋" charset="0"/>
                <a:cs typeface="+mn-ea"/>
                <a:sym typeface="+mn-ea"/>
              </a:rPr>
              <a:t>绿色、有机农产品认证</a:t>
            </a:r>
            <a:r>
              <a:rPr lang="zh-CN" altLang="zh-CN" sz="1600" b="1" noProof="0" dirty="0">
                <a:ln>
                  <a:noFill/>
                </a:ln>
                <a:solidFill>
                  <a:schemeClr val="tx1">
                    <a:lumMod val="50000"/>
                  </a:schemeClr>
                </a:solidFill>
                <a:uLnTx/>
                <a:uFillTx/>
                <a:latin typeface="华文中宋" charset="0"/>
                <a:ea typeface="华文中宋" charset="0"/>
                <a:cs typeface="+mn-ea"/>
                <a:sym typeface="+mn-ea"/>
              </a:rPr>
              <a:t>。           </a:t>
            </a:r>
            <a:endParaRPr lang="zh-CN" altLang="zh-CN" sz="1600" b="1" noProof="0" dirty="0">
              <a:ln>
                <a:noFill/>
              </a:ln>
              <a:solidFill>
                <a:schemeClr val="tx1">
                  <a:lumMod val="50000"/>
                </a:schemeClr>
              </a:solidFill>
              <a:uLnTx/>
              <a:uFillTx/>
              <a:latin typeface="华文中宋" charset="0"/>
              <a:ea typeface="华文中宋" charset="0"/>
              <a:cs typeface="+mn-ea"/>
              <a:sym typeface="+mn-ea"/>
            </a:endParaRPr>
          </a:p>
          <a:p>
            <a:pPr indent="0" fontAlgn="base">
              <a:lnSpc>
                <a:spcPct val="200000"/>
              </a:lnSpc>
              <a:buClrTx/>
              <a:buFont typeface="Wingdings" charset="0"/>
              <a:buNone/>
            </a:pPr>
            <a:r>
              <a:rPr lang="zh-CN" altLang="zh-CN" sz="1600" b="1" noProof="0" dirty="0">
                <a:ln>
                  <a:noFill/>
                </a:ln>
                <a:solidFill>
                  <a:schemeClr val="tx1">
                    <a:lumMod val="50000"/>
                  </a:schemeClr>
                </a:solidFill>
                <a:uLnTx/>
                <a:uFillTx/>
                <a:latin typeface="华文中宋" charset="0"/>
                <a:ea typeface="华文中宋" charset="0"/>
                <a:cs typeface="+mn-ea"/>
                <a:sym typeface="+mn-ea"/>
              </a:rPr>
              <a:t>    </a:t>
            </a:r>
            <a:r>
              <a:rPr lang="zh-CN" altLang="zh-CN" sz="1600" b="1" noProof="0" dirty="0">
                <a:ln>
                  <a:noFill/>
                </a:ln>
                <a:solidFill>
                  <a:schemeClr val="tx1">
                    <a:lumMod val="50000"/>
                  </a:schemeClr>
                </a:solidFill>
                <a:uLnTx/>
                <a:uFillTx/>
                <a:latin typeface="华文中宋" charset="0"/>
                <a:ea typeface="华文中宋" charset="0"/>
                <a:cs typeface="+mn-ea"/>
                <a:sym typeface="Arial" charset="0"/>
              </a:rPr>
              <a:t>伯乐庄园</a:t>
            </a:r>
            <a:r>
              <a:rPr lang="zh-CN" altLang="zh-CN" sz="1600" b="1" noProof="0" dirty="0">
                <a:ln>
                  <a:noFill/>
                </a:ln>
                <a:solidFill>
                  <a:schemeClr val="tx1">
                    <a:lumMod val="50000"/>
                  </a:schemeClr>
                </a:solidFill>
                <a:uLnTx/>
                <a:uFillTx/>
                <a:latin typeface="华文中宋" charset="0"/>
                <a:ea typeface="华文中宋" charset="0"/>
                <a:cs typeface="+mn-ea"/>
                <a:sym typeface="+mn-ea"/>
              </a:rPr>
              <a:t>拥有农业、林业、科研等方面的专家队伍，能有效的控制农业种植成本，有效地控制病虫害，提高农产品的品质和产量提高农业生产效益。</a:t>
            </a:r>
            <a:endParaRPr lang="zh-CN" altLang="en-US" sz="1600" b="1" dirty="0">
              <a:solidFill>
                <a:schemeClr val="tx1">
                  <a:lumMod val="50000"/>
                </a:schemeClr>
              </a:solidFill>
              <a:latin typeface="方正小标宋简体" charset="0"/>
              <a:ea typeface="方正小标宋简体" charset="0"/>
            </a:endParaRPr>
          </a:p>
          <a:p>
            <a:pPr fontAlgn="base">
              <a:lnSpc>
                <a:spcPct val="140000"/>
              </a:lnSpc>
            </a:pPr>
            <a:endParaRPr lang="zh-CN" altLang="en-US" sz="1600" b="1" strike="noStrike" kern="0" noProof="0" dirty="0" smtClean="0">
              <a:ln>
                <a:noFill/>
              </a:ln>
              <a:solidFill>
                <a:schemeClr val="tx1">
                  <a:lumMod val="50000"/>
                </a:schemeClr>
              </a:solidFill>
              <a:uLnTx/>
              <a:uFillTx/>
              <a:latin typeface="华文中宋" charset="0"/>
              <a:ea typeface="华文中宋" charset="0"/>
              <a:cs typeface="+mn-ea"/>
              <a:sym typeface="+mn-ea"/>
            </a:endParaRPr>
          </a:p>
        </p:txBody>
      </p:sp>
      <p:pic>
        <p:nvPicPr>
          <p:cNvPr id="33797" name="图片 4" descr="DSC00926"/>
          <p:cNvPicPr>
            <a:picLocks noChangeAspect="1"/>
          </p:cNvPicPr>
          <p:nvPr/>
        </p:nvPicPr>
        <p:blipFill>
          <a:blip r:embed="rId1" cstate="print"/>
          <a:srcRect/>
          <a:stretch>
            <a:fillRect/>
          </a:stretch>
        </p:blipFill>
        <p:spPr>
          <a:xfrm>
            <a:off x="5979160" y="2207895"/>
            <a:ext cx="2623820" cy="1739900"/>
          </a:xfrm>
          <a:prstGeom prst="rect">
            <a:avLst/>
          </a:prstGeom>
          <a:noFill/>
          <a:ln w="9525">
            <a:noFill/>
            <a:miter/>
          </a:ln>
        </p:spPr>
      </p:pic>
      <p:pic>
        <p:nvPicPr>
          <p:cNvPr id="5" name="图片 11" descr="QQ截图20151118103809"/>
          <p:cNvPicPr>
            <a:picLocks noChangeAspect="1"/>
          </p:cNvPicPr>
          <p:nvPr/>
        </p:nvPicPr>
        <p:blipFill>
          <a:blip r:embed="rId2" cstate="print"/>
          <a:srcRect/>
          <a:stretch>
            <a:fillRect/>
          </a:stretch>
        </p:blipFill>
        <p:spPr>
          <a:xfrm>
            <a:off x="8682990" y="2098040"/>
            <a:ext cx="2639060" cy="1879600"/>
          </a:xfrm>
          <a:prstGeom prst="rect">
            <a:avLst/>
          </a:prstGeom>
          <a:noFill/>
          <a:ln w="9525">
            <a:noFill/>
            <a:miter/>
          </a:ln>
        </p:spPr>
      </p:pic>
      <p:pic>
        <p:nvPicPr>
          <p:cNvPr id="11269" name="Picture 11" descr="C:\Users\Administrator\Desktop\图片1 拷贝.jpg"/>
          <p:cNvPicPr>
            <a:picLocks noChangeAspect="1"/>
          </p:cNvPicPr>
          <p:nvPr/>
        </p:nvPicPr>
        <p:blipFill>
          <a:blip r:embed="rId3" cstate="print"/>
          <a:srcRect/>
          <a:stretch>
            <a:fillRect/>
          </a:stretch>
        </p:blipFill>
        <p:spPr>
          <a:xfrm>
            <a:off x="8757285" y="4104640"/>
            <a:ext cx="2577465" cy="1753235"/>
          </a:xfrm>
          <a:prstGeom prst="rect">
            <a:avLst/>
          </a:prstGeom>
          <a:noFill/>
          <a:ln w="9525">
            <a:noFill/>
            <a:miter/>
          </a:ln>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6418392" y="3673288"/>
            <a:ext cx="1745355" cy="2623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 name="组合 5122"/>
          <p:cNvGrpSpPr/>
          <p:nvPr/>
        </p:nvGrpSpPr>
        <p:grpSpPr>
          <a:xfrm>
            <a:off x="904558" y="944245"/>
            <a:ext cx="5227637" cy="685800"/>
            <a:chOff x="-24" y="0"/>
            <a:chExt cx="3293" cy="432"/>
          </a:xfrm>
        </p:grpSpPr>
        <p:sp>
          <p:nvSpPr>
            <p:cNvPr id="27" name="圆角矩形 5123"/>
            <p:cNvSpPr/>
            <p:nvPr/>
          </p:nvSpPr>
          <p:spPr>
            <a:xfrm>
              <a:off x="240" y="67"/>
              <a:ext cx="3029"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8" name="菱形 5124"/>
            <p:cNvSpPr/>
            <p:nvPr/>
          </p:nvSpPr>
          <p:spPr>
            <a:xfrm>
              <a:off x="-24" y="0"/>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25"/>
            <p:cNvSpPr/>
            <p:nvPr/>
          </p:nvSpPr>
          <p:spPr>
            <a:xfrm>
              <a:off x="609" y="78"/>
              <a:ext cx="2160"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农业服务</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nodeType="withEffect">
                                  <p:stCondLst>
                                    <p:cond delay="0"/>
                                  </p:stCondLst>
                                  <p:childTnLst>
                                    <p:set>
                                      <p:cBhvr>
                                        <p:cTn id="10" dur="1" fill="hold">
                                          <p:stCondLst>
                                            <p:cond delay="0"/>
                                          </p:stCondLst>
                                        </p:cTn>
                                        <p:tgtEl>
                                          <p:spTgt spid="33797"/>
                                        </p:tgtEl>
                                        <p:attrNameLst>
                                          <p:attrName>style.visibility</p:attrName>
                                        </p:attrNameLst>
                                      </p:cBhvr>
                                      <p:to>
                                        <p:strVal val="visible"/>
                                      </p:to>
                                    </p:set>
                                    <p:anim calcmode="lin" valueType="num">
                                      <p:cBhvr additive="base">
                                        <p:cTn id="11" dur="500"/>
                                        <p:tgtEl>
                                          <p:spTgt spid="33797"/>
                                        </p:tgtEl>
                                        <p:attrNameLst>
                                          <p:attrName>ppt_y</p:attrName>
                                        </p:attrNameLst>
                                      </p:cBhvr>
                                      <p:tavLst>
                                        <p:tav tm="0">
                                          <p:val>
                                            <p:strVal val="#ppt_y+#ppt_h*1.125000"/>
                                          </p:val>
                                        </p:tav>
                                        <p:tav tm="100000">
                                          <p:val>
                                            <p:strVal val="#ppt_y"/>
                                          </p:val>
                                        </p:tav>
                                      </p:tavLst>
                                    </p:anim>
                                    <p:animEffect transition="in" filter="wipe(up)">
                                      <p:cBhvr>
                                        <p:cTn id="12" dur="500"/>
                                        <p:tgtEl>
                                          <p:spTgt spid="33797"/>
                                        </p:tgtEl>
                                      </p:cBhvr>
                                    </p:animEffect>
                                  </p:childTnLst>
                                </p:cTn>
                              </p:par>
                              <p:par>
                                <p:cTn id="13" presetID="1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ppt_h*1.125000"/>
                                          </p:val>
                                        </p:tav>
                                        <p:tav tm="100000">
                                          <p:val>
                                            <p:strVal val="#ppt_y"/>
                                          </p:val>
                                        </p:tav>
                                      </p:tavLst>
                                    </p:anim>
                                    <p:animEffect transition="in" filter="wipe(up)">
                                      <p:cBhvr>
                                        <p:cTn id="16" dur="500"/>
                                        <p:tgtEl>
                                          <p:spTgt spid="5"/>
                                        </p:tgtEl>
                                      </p:cBhvr>
                                    </p:animEffect>
                                  </p:childTnLst>
                                </p:cTn>
                              </p:par>
                              <p:par>
                                <p:cTn id="17" presetID="12" presetClass="entr" presetSubtype="4" fill="hold" nodeType="withEffect">
                                  <p:stCondLst>
                                    <p:cond delay="0"/>
                                  </p:stCondLst>
                                  <p:childTnLst>
                                    <p:set>
                                      <p:cBhvr>
                                        <p:cTn id="18" dur="1" fill="hold">
                                          <p:stCondLst>
                                            <p:cond delay="0"/>
                                          </p:stCondLst>
                                        </p:cTn>
                                        <p:tgtEl>
                                          <p:spTgt spid="11269"/>
                                        </p:tgtEl>
                                        <p:attrNameLst>
                                          <p:attrName>style.visibility</p:attrName>
                                        </p:attrNameLst>
                                      </p:cBhvr>
                                      <p:to>
                                        <p:strVal val="visible"/>
                                      </p:to>
                                    </p:set>
                                    <p:anim calcmode="lin" valueType="num">
                                      <p:cBhvr additive="base">
                                        <p:cTn id="19" dur="500"/>
                                        <p:tgtEl>
                                          <p:spTgt spid="11269"/>
                                        </p:tgtEl>
                                        <p:attrNameLst>
                                          <p:attrName>ppt_y</p:attrName>
                                        </p:attrNameLst>
                                      </p:cBhvr>
                                      <p:tavLst>
                                        <p:tav tm="0">
                                          <p:val>
                                            <p:strVal val="#ppt_y+#ppt_h*1.125000"/>
                                          </p:val>
                                        </p:tav>
                                        <p:tav tm="100000">
                                          <p:val>
                                            <p:strVal val="#ppt_y"/>
                                          </p:val>
                                        </p:tav>
                                      </p:tavLst>
                                    </p:anim>
                                    <p:animEffect transition="in" filter="wipe(up)">
                                      <p:cBhvr>
                                        <p:cTn id="20" dur="500"/>
                                        <p:tgtEl>
                                          <p:spTgt spid="11269"/>
                                        </p:tgtEl>
                                      </p:cBhvr>
                                    </p:animEffect>
                                  </p:childTnLst>
                                </p:cTn>
                              </p:par>
                              <p:par>
                                <p:cTn id="21" presetID="12" presetClass="entr" presetSubtype="4"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anim calcmode="lin" valueType="num">
                                      <p:cBhvr additive="base">
                                        <p:cTn id="23" dur="500"/>
                                        <p:tgtEl>
                                          <p:spTgt spid="3074"/>
                                        </p:tgtEl>
                                        <p:attrNameLst>
                                          <p:attrName>ppt_y</p:attrName>
                                        </p:attrNameLst>
                                      </p:cBhvr>
                                      <p:tavLst>
                                        <p:tav tm="0">
                                          <p:val>
                                            <p:strVal val="#ppt_y+#ppt_h*1.125000"/>
                                          </p:val>
                                        </p:tav>
                                        <p:tav tm="100000">
                                          <p:val>
                                            <p:strVal val="#ppt_y"/>
                                          </p:val>
                                        </p:tav>
                                      </p:tavLst>
                                    </p:anim>
                                    <p:animEffect transition="in" filter="wipe(up)">
                                      <p:cBhvr>
                                        <p:cTn id="24" dur="500"/>
                                        <p:tgtEl>
                                          <p:spTgt spid="3074"/>
                                        </p:tgtEl>
                                      </p:cBhvr>
                                    </p:animEffect>
                                  </p:childTnLst>
                                </p:cTn>
                              </p:par>
                              <p:par>
                                <p:cTn id="25" presetID="12" presetClass="entr" presetSubtype="4"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p:tgtEl>
                                          <p:spTgt spid="26"/>
                                        </p:tgtEl>
                                        <p:attrNameLst>
                                          <p:attrName>ppt_y</p:attrName>
                                        </p:attrNameLst>
                                      </p:cBhvr>
                                      <p:tavLst>
                                        <p:tav tm="0">
                                          <p:val>
                                            <p:strVal val="#ppt_y+#ppt_h*1.125000"/>
                                          </p:val>
                                        </p:tav>
                                        <p:tav tm="100000">
                                          <p:val>
                                            <p:strVal val="#ppt_y"/>
                                          </p:val>
                                        </p:tav>
                                      </p:tavLst>
                                    </p:anim>
                                    <p:animEffect transition="in" filter="wipe(up)">
                                      <p:cBhvr>
                                        <p:cTn id="2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046605" y="2244725"/>
            <a:ext cx="4993005" cy="3017520"/>
          </a:xfrm>
          <a:prstGeom prst="rect">
            <a:avLst/>
          </a:prstGeom>
          <a:noFill/>
        </p:spPr>
        <p:txBody>
          <a:bodyPr wrap="square" rtlCol="0">
            <a:spAutoFit/>
          </a:bodyPr>
          <a:lstStyle/>
          <a:p>
            <a:pPr marL="285750" indent="-285750" algn="just">
              <a:lnSpc>
                <a:spcPct val="200000"/>
              </a:lnSpc>
              <a:buClrTx/>
              <a:buFont typeface="Wingdings" charset="0"/>
              <a:buChar char="l"/>
            </a:pPr>
            <a:r>
              <a:rPr lang="zh-CN" altLang="zh-CN" sz="1600" b="1" noProof="0" dirty="0">
                <a:ln>
                  <a:noFill/>
                </a:ln>
                <a:solidFill>
                  <a:schemeClr val="tx1">
                    <a:lumMod val="50000"/>
                  </a:schemeClr>
                </a:solidFill>
                <a:uLnTx/>
                <a:uFillTx/>
                <a:latin typeface="华文中宋" charset="0"/>
                <a:ea typeface="华文中宋" charset="0"/>
                <a:cs typeface="+mn-ea"/>
              </a:rPr>
              <a:t>仓储与加工</a:t>
            </a:r>
            <a:endParaRPr lang="zh-CN" altLang="zh-CN" sz="1600" b="1" noProof="0" dirty="0">
              <a:ln>
                <a:noFill/>
              </a:ln>
              <a:solidFill>
                <a:schemeClr val="tx1">
                  <a:lumMod val="50000"/>
                </a:schemeClr>
              </a:solidFill>
              <a:uLnTx/>
              <a:uFillTx/>
              <a:latin typeface="华文中宋" charset="0"/>
              <a:ea typeface="华文中宋" charset="0"/>
              <a:cs typeface="+mn-ea"/>
            </a:endParaRPr>
          </a:p>
          <a:p>
            <a:pPr indent="0" algn="l">
              <a:lnSpc>
                <a:spcPct val="200000"/>
              </a:lnSpc>
              <a:buClrTx/>
              <a:buFont typeface="Wingdings" charset="0"/>
              <a:buNone/>
            </a:pPr>
            <a:r>
              <a:rPr lang="zh-CN" altLang="zh-CN" sz="1600" b="1" noProof="0" dirty="0">
                <a:ln>
                  <a:noFill/>
                </a:ln>
                <a:solidFill>
                  <a:schemeClr val="tx1">
                    <a:lumMod val="50000"/>
                  </a:schemeClr>
                </a:solidFill>
                <a:uLnTx/>
                <a:uFillTx/>
                <a:latin typeface="华文中宋" charset="0"/>
                <a:ea typeface="华文中宋" charset="0"/>
                <a:cs typeface="+mn-ea"/>
              </a:rPr>
              <a:t>伯乐庄园目前拥</a:t>
            </a:r>
            <a:r>
              <a:rPr lang="zh-CN" altLang="zh-CN" sz="1600" b="1" noProof="0" dirty="0" smtClean="0">
                <a:ln>
                  <a:noFill/>
                </a:ln>
                <a:solidFill>
                  <a:schemeClr val="tx1">
                    <a:lumMod val="50000"/>
                  </a:schemeClr>
                </a:solidFill>
                <a:uLnTx/>
                <a:uFillTx/>
                <a:latin typeface="华文中宋" charset="0"/>
                <a:ea typeface="华文中宋" charset="0"/>
                <a:cs typeface="+mn-ea"/>
              </a:rPr>
              <a:t>有</a:t>
            </a:r>
            <a:r>
              <a:rPr lang="en-US" altLang="zh-CN" sz="1600" b="1" dirty="0" smtClean="0">
                <a:solidFill>
                  <a:schemeClr val="tx1">
                    <a:lumMod val="50000"/>
                  </a:schemeClr>
                </a:solidFill>
                <a:latin typeface="华文中宋" charset="0"/>
                <a:ea typeface="华文中宋" charset="0"/>
                <a:cs typeface="+mn-ea"/>
              </a:rPr>
              <a:t>5</a:t>
            </a:r>
            <a:r>
              <a:rPr lang="zh-CN" altLang="zh-CN" sz="1600" b="1" noProof="0" dirty="0" smtClean="0">
                <a:ln>
                  <a:noFill/>
                </a:ln>
                <a:solidFill>
                  <a:schemeClr val="tx1">
                    <a:lumMod val="50000"/>
                  </a:schemeClr>
                </a:solidFill>
                <a:uLnTx/>
                <a:uFillTx/>
                <a:latin typeface="华文中宋" charset="0"/>
                <a:ea typeface="华文中宋" charset="0"/>
                <a:cs typeface="+mn-ea"/>
              </a:rPr>
              <a:t>亿</a:t>
            </a:r>
            <a:r>
              <a:rPr lang="zh-CN" altLang="zh-CN" sz="1600" b="1" noProof="0" dirty="0">
                <a:ln>
                  <a:noFill/>
                </a:ln>
                <a:solidFill>
                  <a:schemeClr val="tx1">
                    <a:lumMod val="50000"/>
                  </a:schemeClr>
                </a:solidFill>
                <a:uLnTx/>
                <a:uFillTx/>
                <a:latin typeface="华文中宋" charset="0"/>
                <a:ea typeface="华文中宋" charset="0"/>
                <a:cs typeface="+mn-ea"/>
              </a:rPr>
              <a:t>斤粮食生产</a:t>
            </a:r>
            <a:r>
              <a:rPr lang="zh-CN" altLang="zh-CN" sz="1600" b="1" noProof="0" dirty="0" smtClean="0">
                <a:ln>
                  <a:noFill/>
                </a:ln>
                <a:solidFill>
                  <a:schemeClr val="tx1">
                    <a:lumMod val="50000"/>
                  </a:schemeClr>
                </a:solidFill>
                <a:uLnTx/>
                <a:uFillTx/>
                <a:latin typeface="华文中宋" charset="0"/>
                <a:ea typeface="华文中宋" charset="0"/>
                <a:cs typeface="+mn-ea"/>
              </a:rPr>
              <a:t>能力</a:t>
            </a:r>
            <a:r>
              <a:rPr lang="zh-CN" altLang="zh-CN" sz="1600" b="1" noProof="0" dirty="0">
                <a:ln>
                  <a:noFill/>
                </a:ln>
                <a:solidFill>
                  <a:schemeClr val="tx1">
                    <a:lumMod val="50000"/>
                  </a:schemeClr>
                </a:solidFill>
                <a:uLnTx/>
                <a:uFillTx/>
                <a:latin typeface="华文中宋" charset="0"/>
                <a:ea typeface="华文中宋" charset="0"/>
                <a:cs typeface="+mn-ea"/>
              </a:rPr>
              <a:t>，建</a:t>
            </a:r>
            <a:r>
              <a:rPr lang="zh-CN" altLang="zh-CN" sz="1600" b="1" noProof="0" dirty="0" smtClean="0">
                <a:ln>
                  <a:noFill/>
                </a:ln>
                <a:solidFill>
                  <a:schemeClr val="tx1">
                    <a:lumMod val="50000"/>
                  </a:schemeClr>
                </a:solidFill>
                <a:uLnTx/>
                <a:uFillTx/>
                <a:latin typeface="华文中宋" charset="0"/>
                <a:ea typeface="华文中宋" charset="0"/>
                <a:cs typeface="+mn-ea"/>
              </a:rPr>
              <a:t>设</a:t>
            </a:r>
            <a:r>
              <a:rPr lang="zh-CN" altLang="en-US" sz="1600" b="1" noProof="0" dirty="0" smtClean="0">
                <a:solidFill>
                  <a:schemeClr val="tx1">
                    <a:lumMod val="50000"/>
                  </a:schemeClr>
                </a:solidFill>
                <a:latin typeface="华文中宋" charset="0"/>
                <a:ea typeface="华文中宋" charset="0"/>
                <a:cs typeface="+mn-ea"/>
              </a:rPr>
              <a:t>国家级</a:t>
            </a:r>
            <a:r>
              <a:rPr lang="zh-CN" altLang="zh-CN" sz="1600" b="1" noProof="0" dirty="0" smtClean="0">
                <a:ln>
                  <a:noFill/>
                </a:ln>
                <a:solidFill>
                  <a:schemeClr val="tx1">
                    <a:lumMod val="50000"/>
                  </a:schemeClr>
                </a:solidFill>
                <a:uLnTx/>
                <a:uFillTx/>
                <a:latin typeface="华文中宋" charset="0"/>
                <a:ea typeface="华文中宋" charset="0"/>
                <a:cs typeface="+mn-ea"/>
              </a:rPr>
              <a:t>标准粮</a:t>
            </a:r>
            <a:r>
              <a:rPr lang="zh-CN" altLang="zh-CN" sz="1600" b="1" noProof="0" dirty="0">
                <a:ln>
                  <a:noFill/>
                </a:ln>
                <a:solidFill>
                  <a:schemeClr val="tx1">
                    <a:lumMod val="50000"/>
                  </a:schemeClr>
                </a:solidFill>
                <a:uLnTx/>
                <a:uFillTx/>
                <a:latin typeface="华文中宋" charset="0"/>
                <a:ea typeface="华文中宋" charset="0"/>
                <a:cs typeface="+mn-ea"/>
              </a:rPr>
              <a:t>仓。为了</a:t>
            </a:r>
            <a:r>
              <a:rPr lang="zh-CN" altLang="zh-CN" sz="1600" b="1" noProof="0" dirty="0" smtClean="0">
                <a:ln>
                  <a:noFill/>
                </a:ln>
                <a:solidFill>
                  <a:schemeClr val="tx1">
                    <a:lumMod val="50000"/>
                  </a:schemeClr>
                </a:solidFill>
                <a:uLnTx/>
                <a:uFillTx/>
                <a:latin typeface="华文中宋" charset="0"/>
                <a:ea typeface="华文中宋" charset="0"/>
                <a:cs typeface="+mn-ea"/>
              </a:rPr>
              <a:t>进一</a:t>
            </a:r>
            <a:r>
              <a:rPr lang="zh-CN" altLang="zh-CN" sz="1600" b="1" noProof="0" dirty="0">
                <a:ln>
                  <a:noFill/>
                </a:ln>
                <a:solidFill>
                  <a:schemeClr val="tx1">
                    <a:lumMod val="50000"/>
                  </a:schemeClr>
                </a:solidFill>
                <a:uLnTx/>
                <a:uFillTx/>
                <a:latin typeface="华文中宋" charset="0"/>
                <a:ea typeface="华文中宋" charset="0"/>
                <a:cs typeface="+mn-ea"/>
              </a:rPr>
              <a:t>步提高农作物品质，建设了华北</a:t>
            </a:r>
            <a:r>
              <a:rPr lang="zh-CN" altLang="zh-CN" sz="1600" b="1" noProof="0" dirty="0" smtClean="0">
                <a:ln>
                  <a:noFill/>
                </a:ln>
                <a:solidFill>
                  <a:schemeClr val="tx1">
                    <a:lumMod val="50000"/>
                  </a:schemeClr>
                </a:solidFill>
                <a:uLnTx/>
                <a:uFillTx/>
                <a:latin typeface="华文中宋" charset="0"/>
                <a:ea typeface="华文中宋" charset="0"/>
                <a:cs typeface="+mn-ea"/>
              </a:rPr>
              <a:t>最大的粮食烘</a:t>
            </a:r>
            <a:r>
              <a:rPr lang="zh-CN" altLang="zh-CN" sz="1600" b="1" noProof="0" dirty="0">
                <a:ln>
                  <a:noFill/>
                </a:ln>
                <a:solidFill>
                  <a:schemeClr val="tx1">
                    <a:lumMod val="50000"/>
                  </a:schemeClr>
                </a:solidFill>
                <a:uLnTx/>
                <a:uFillTx/>
                <a:latin typeface="华文中宋" charset="0"/>
                <a:ea typeface="华文中宋" charset="0"/>
                <a:cs typeface="+mn-ea"/>
              </a:rPr>
              <a:t>干设备</a:t>
            </a:r>
            <a:r>
              <a:rPr lang="zh-CN" altLang="zh-CN" sz="1600" b="1" noProof="0" dirty="0" smtClean="0">
                <a:ln>
                  <a:noFill/>
                </a:ln>
                <a:solidFill>
                  <a:schemeClr val="tx1">
                    <a:lumMod val="50000"/>
                  </a:schemeClr>
                </a:solidFill>
                <a:uLnTx/>
                <a:uFillTx/>
                <a:latin typeface="华文中宋" charset="0"/>
                <a:ea typeface="华文中宋" charset="0"/>
                <a:cs typeface="+mn-ea"/>
              </a:rPr>
              <a:t>，实现</a:t>
            </a:r>
            <a:r>
              <a:rPr lang="zh-CN" altLang="zh-CN" sz="1600" b="1" noProof="0" dirty="0">
                <a:ln>
                  <a:noFill/>
                </a:ln>
                <a:solidFill>
                  <a:schemeClr val="tx1">
                    <a:lumMod val="50000"/>
                  </a:schemeClr>
                </a:solidFill>
                <a:uLnTx/>
                <a:uFillTx/>
                <a:latin typeface="华文中宋" charset="0"/>
                <a:ea typeface="华文中宋" charset="0"/>
                <a:cs typeface="+mn-ea"/>
              </a:rPr>
              <a:t>了小麦无落地化，避免了</a:t>
            </a:r>
            <a:r>
              <a:rPr lang="zh-CN" altLang="zh-CN" sz="1600" b="1" noProof="0" dirty="0" smtClean="0">
                <a:ln>
                  <a:noFill/>
                </a:ln>
                <a:solidFill>
                  <a:schemeClr val="tx1">
                    <a:lumMod val="50000"/>
                  </a:schemeClr>
                </a:solidFill>
                <a:uLnTx/>
                <a:uFillTx/>
                <a:latin typeface="华文中宋" charset="0"/>
                <a:ea typeface="华文中宋" charset="0"/>
                <a:cs typeface="+mn-ea"/>
              </a:rPr>
              <a:t>粮食作物</a:t>
            </a:r>
            <a:r>
              <a:rPr lang="zh-CN" altLang="zh-CN" sz="1600" b="1" noProof="0" dirty="0">
                <a:ln>
                  <a:noFill/>
                </a:ln>
                <a:solidFill>
                  <a:schemeClr val="tx1">
                    <a:lumMod val="50000"/>
                  </a:schemeClr>
                </a:solidFill>
                <a:uLnTx/>
                <a:uFillTx/>
                <a:latin typeface="华文中宋" charset="0"/>
                <a:ea typeface="华文中宋" charset="0"/>
                <a:cs typeface="+mn-ea"/>
              </a:rPr>
              <a:t>因晾晒造成的二次污染。</a:t>
            </a:r>
            <a:r>
              <a:rPr lang="zh-CN" altLang="zh-CN" sz="1600" b="1" noProof="0" dirty="0" smtClean="0">
                <a:ln>
                  <a:noFill/>
                </a:ln>
                <a:solidFill>
                  <a:schemeClr val="tx1">
                    <a:lumMod val="50000"/>
                  </a:schemeClr>
                </a:solidFill>
                <a:uLnTx/>
                <a:uFillTx/>
                <a:latin typeface="华文中宋" charset="0"/>
                <a:ea typeface="华文中宋" charset="0"/>
                <a:cs typeface="+mn-ea"/>
              </a:rPr>
              <a:t>同时，</a:t>
            </a:r>
            <a:r>
              <a:rPr lang="zh-CN" altLang="zh-CN" sz="1600" b="1" noProof="0" dirty="0">
                <a:ln>
                  <a:noFill/>
                </a:ln>
                <a:solidFill>
                  <a:schemeClr val="tx1">
                    <a:lumMod val="50000"/>
                  </a:schemeClr>
                </a:solidFill>
                <a:uLnTx/>
                <a:uFillTx/>
                <a:latin typeface="华文中宋" charset="0"/>
                <a:ea typeface="华文中宋" charset="0"/>
                <a:cs typeface="+mn-ea"/>
              </a:rPr>
              <a:t>建</a:t>
            </a:r>
            <a:r>
              <a:rPr lang="zh-CN" altLang="zh-CN" sz="1600" b="1" noProof="0" dirty="0" smtClean="0">
                <a:ln>
                  <a:noFill/>
                </a:ln>
                <a:solidFill>
                  <a:schemeClr val="tx1">
                    <a:lumMod val="50000"/>
                  </a:schemeClr>
                </a:solidFill>
                <a:uLnTx/>
                <a:uFillTx/>
                <a:latin typeface="华文中宋" charset="0"/>
                <a:ea typeface="华文中宋" charset="0"/>
                <a:cs typeface="+mn-ea"/>
              </a:rPr>
              <a:t>设精制小</a:t>
            </a:r>
            <a:r>
              <a:rPr lang="zh-CN" altLang="zh-CN" sz="1600" b="1" noProof="0" dirty="0">
                <a:ln>
                  <a:noFill/>
                </a:ln>
                <a:solidFill>
                  <a:schemeClr val="tx1">
                    <a:lumMod val="50000"/>
                  </a:schemeClr>
                </a:solidFill>
                <a:uLnTx/>
                <a:uFillTx/>
                <a:latin typeface="华文中宋" charset="0"/>
                <a:ea typeface="华文中宋" charset="0"/>
                <a:cs typeface="+mn-ea"/>
              </a:rPr>
              <a:t>杂粮</a:t>
            </a:r>
            <a:r>
              <a:rPr lang="zh-CN" altLang="zh-CN" sz="1600" b="1" noProof="0" dirty="0" smtClean="0">
                <a:ln>
                  <a:noFill/>
                </a:ln>
                <a:solidFill>
                  <a:schemeClr val="tx1">
                    <a:lumMod val="50000"/>
                  </a:schemeClr>
                </a:solidFill>
                <a:uLnTx/>
                <a:uFillTx/>
                <a:latin typeface="华文中宋" charset="0"/>
                <a:ea typeface="华文中宋" charset="0"/>
                <a:cs typeface="+mn-ea"/>
              </a:rPr>
              <a:t>生产流水线，</a:t>
            </a:r>
            <a:r>
              <a:rPr lang="zh-CN" altLang="zh-CN" sz="1600" b="1" noProof="0" dirty="0">
                <a:ln>
                  <a:noFill/>
                </a:ln>
                <a:solidFill>
                  <a:schemeClr val="tx1">
                    <a:lumMod val="50000"/>
                  </a:schemeClr>
                </a:solidFill>
                <a:uLnTx/>
                <a:uFillTx/>
                <a:latin typeface="华文中宋" charset="0"/>
                <a:ea typeface="华文中宋" charset="0"/>
                <a:cs typeface="+mn-ea"/>
              </a:rPr>
              <a:t>生产小包装杂粮等。</a:t>
            </a:r>
          </a:p>
        </p:txBody>
      </p:sp>
      <p:pic>
        <p:nvPicPr>
          <p:cNvPr id="1025" name="Picture 1" descr="C:\Users\Administrator\AppData\Roaming\Tencent\Users\809431459\QQ\WinTemp\RichOle\(Q[27FHA}T{4)_]0)0{NHO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316323" y="1352794"/>
            <a:ext cx="3070812" cy="4728079"/>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组合 5122"/>
          <p:cNvGrpSpPr/>
          <p:nvPr/>
        </p:nvGrpSpPr>
        <p:grpSpPr>
          <a:xfrm>
            <a:off x="1724343" y="1250950"/>
            <a:ext cx="5227637" cy="685800"/>
            <a:chOff x="-24" y="0"/>
            <a:chExt cx="3293" cy="432"/>
          </a:xfrm>
        </p:grpSpPr>
        <p:sp>
          <p:nvSpPr>
            <p:cNvPr id="27" name="圆角矩形 5123"/>
            <p:cNvSpPr/>
            <p:nvPr/>
          </p:nvSpPr>
          <p:spPr>
            <a:xfrm>
              <a:off x="240" y="67"/>
              <a:ext cx="3029"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8" name="菱形 5124"/>
            <p:cNvSpPr/>
            <p:nvPr/>
          </p:nvSpPr>
          <p:spPr>
            <a:xfrm>
              <a:off x="-24" y="0"/>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25"/>
            <p:cNvSpPr/>
            <p:nvPr/>
          </p:nvSpPr>
          <p:spPr>
            <a:xfrm>
              <a:off x="609" y="78"/>
              <a:ext cx="2160"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农业服务</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par>
                                <p:cTn id="9" presetID="12" presetClass="entr" presetSubtype="4" fill="hold" nodeType="withEffect">
                                  <p:stCondLst>
                                    <p:cond delay="0"/>
                                  </p:stCondLst>
                                  <p:childTnLst>
                                    <p:set>
                                      <p:cBhvr>
                                        <p:cTn id="10" dur="1" fill="hold">
                                          <p:stCondLst>
                                            <p:cond delay="0"/>
                                          </p:stCondLst>
                                        </p:cTn>
                                        <p:tgtEl>
                                          <p:spTgt spid="1025"/>
                                        </p:tgtEl>
                                        <p:attrNameLst>
                                          <p:attrName>style.visibility</p:attrName>
                                        </p:attrNameLst>
                                      </p:cBhvr>
                                      <p:to>
                                        <p:strVal val="visible"/>
                                      </p:to>
                                    </p:set>
                                    <p:anim calcmode="lin" valueType="num">
                                      <p:cBhvr additive="base">
                                        <p:cTn id="11" dur="500"/>
                                        <p:tgtEl>
                                          <p:spTgt spid="1025"/>
                                        </p:tgtEl>
                                        <p:attrNameLst>
                                          <p:attrName>ppt_y</p:attrName>
                                        </p:attrNameLst>
                                      </p:cBhvr>
                                      <p:tavLst>
                                        <p:tav tm="0">
                                          <p:val>
                                            <p:strVal val="#ppt_y+#ppt_h*1.125000"/>
                                          </p:val>
                                        </p:tav>
                                        <p:tav tm="100000">
                                          <p:val>
                                            <p:strVal val="#ppt_y"/>
                                          </p:val>
                                        </p:tav>
                                      </p:tavLst>
                                    </p:anim>
                                    <p:animEffect transition="in" filter="wipe(up)">
                                      <p:cBhvr>
                                        <p:cTn id="12" dur="500"/>
                                        <p:tgtEl>
                                          <p:spTgt spid="1025"/>
                                        </p:tgtEl>
                                      </p:cBhvr>
                                    </p:animEffect>
                                  </p:childTnLst>
                                </p:cTn>
                              </p:par>
                              <p:par>
                                <p:cTn id="13" presetID="12" presetClass="entr" presetSubtype="4"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p:tgtEl>
                                          <p:spTgt spid="26"/>
                                        </p:tgtEl>
                                        <p:attrNameLst>
                                          <p:attrName>ppt_y</p:attrName>
                                        </p:attrNameLst>
                                      </p:cBhvr>
                                      <p:tavLst>
                                        <p:tav tm="0">
                                          <p:val>
                                            <p:strVal val="#ppt_y+#ppt_h*1.125000"/>
                                          </p:val>
                                        </p:tav>
                                        <p:tav tm="100000">
                                          <p:val>
                                            <p:strVal val="#ppt_y"/>
                                          </p:val>
                                        </p:tav>
                                      </p:tavLst>
                                    </p:anim>
                                    <p:animEffect transition="in" filter="wipe(up)">
                                      <p:cBhvr>
                                        <p:cTn id="1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522730" y="1644015"/>
            <a:ext cx="4272915" cy="4137025"/>
          </a:xfrm>
          <a:prstGeom prst="rect">
            <a:avLst/>
          </a:prstGeom>
          <a:noFill/>
        </p:spPr>
        <p:txBody>
          <a:bodyPr wrap="square" rtlCol="0">
            <a:spAutoFit/>
          </a:bodyPr>
          <a:lstStyle/>
          <a:p>
            <a:pPr marL="285750" marR="0" lvl="0" indent="-285750" algn="just" defTabSz="914400" rtl="0" eaLnBrk="1" fontAlgn="base" latinLnBrk="0" hangingPunct="1">
              <a:lnSpc>
                <a:spcPct val="180000"/>
              </a:lnSpc>
              <a:spcBef>
                <a:spcPct val="20000"/>
              </a:spcBef>
              <a:spcAft>
                <a:spcPct val="0"/>
              </a:spcAft>
              <a:buClr>
                <a:srgbClr val="000000"/>
              </a:buClr>
              <a:buSzTx/>
              <a:buFont typeface="Wingdings" charset="0"/>
              <a:buChar char="l"/>
              <a:defRPr/>
            </a:pPr>
            <a:r>
              <a:rPr lang="zh-CN" altLang="zh-CN" sz="1600" b="1" noProof="0" dirty="0">
                <a:ln>
                  <a:noFill/>
                </a:ln>
                <a:solidFill>
                  <a:schemeClr val="tx1">
                    <a:lumMod val="50000"/>
                  </a:schemeClr>
                </a:solidFill>
                <a:uLnTx/>
                <a:uFillTx/>
                <a:latin typeface="华文中宋" charset="0"/>
                <a:ea typeface="华文中宋" charset="0"/>
                <a:cs typeface="+mn-ea"/>
                <a:sym typeface="+mn-ea"/>
              </a:rPr>
              <a:t>农机和农资服务</a:t>
            </a:r>
            <a:endParaRPr lang="zh-CN" altLang="zh-CN" sz="1600" b="1" noProof="0" dirty="0">
              <a:ln>
                <a:noFill/>
              </a:ln>
              <a:solidFill>
                <a:schemeClr val="tx1">
                  <a:lumMod val="50000"/>
                </a:schemeClr>
              </a:solidFill>
              <a:uLnTx/>
              <a:uFillTx/>
              <a:latin typeface="华文中宋" charset="0"/>
              <a:ea typeface="华文中宋" charset="0"/>
              <a:cs typeface="+mn-ea"/>
              <a:sym typeface="+mn-ea"/>
            </a:endParaRPr>
          </a:p>
          <a:p>
            <a:pPr marR="0" lvl="0" indent="0" algn="just" defTabSz="914400" rtl="0" eaLnBrk="1" fontAlgn="base" latinLnBrk="0" hangingPunct="1">
              <a:lnSpc>
                <a:spcPct val="180000"/>
              </a:lnSpc>
              <a:spcBef>
                <a:spcPct val="20000"/>
              </a:spcBef>
              <a:spcAft>
                <a:spcPct val="0"/>
              </a:spcAft>
              <a:buClr>
                <a:srgbClr val="000000"/>
              </a:buClr>
              <a:buSzTx/>
              <a:buFont typeface="Wingdings" charset="0"/>
              <a:buNone/>
              <a:defRPr/>
            </a:pPr>
            <a:r>
              <a:rPr lang="en-US" altLang="zh-CN" sz="1600" b="1" noProof="0" dirty="0" smtClean="0">
                <a:ln>
                  <a:noFill/>
                </a:ln>
                <a:solidFill>
                  <a:schemeClr val="tx1">
                    <a:lumMod val="50000"/>
                  </a:schemeClr>
                </a:solidFill>
                <a:uLnTx/>
                <a:uFillTx/>
                <a:latin typeface="华文中宋" charset="0"/>
                <a:ea typeface="华文中宋" charset="0"/>
                <a:cs typeface="+mn-ea"/>
                <a:sym typeface="+mn-ea"/>
              </a:rPr>
              <a:t>     </a:t>
            </a:r>
            <a:r>
              <a:rPr lang="zh-CN" altLang="zh-CN" sz="1600" b="1" noProof="0" dirty="0" smtClean="0">
                <a:ln>
                  <a:noFill/>
                </a:ln>
                <a:solidFill>
                  <a:schemeClr val="tx1">
                    <a:lumMod val="50000"/>
                  </a:schemeClr>
                </a:solidFill>
                <a:uLnTx/>
                <a:uFillTx/>
                <a:latin typeface="华文中宋" charset="0"/>
                <a:ea typeface="华文中宋" charset="0"/>
                <a:cs typeface="+mn-ea"/>
                <a:sym typeface="+mn-ea"/>
              </a:rPr>
              <a:t>伯乐</a:t>
            </a:r>
            <a:r>
              <a:rPr lang="zh-CN" altLang="zh-CN" sz="1600" b="1" noProof="0" dirty="0">
                <a:ln>
                  <a:noFill/>
                </a:ln>
                <a:solidFill>
                  <a:schemeClr val="tx1">
                    <a:lumMod val="50000"/>
                  </a:schemeClr>
                </a:solidFill>
                <a:uLnTx/>
                <a:uFillTx/>
                <a:latin typeface="华文中宋" charset="0"/>
                <a:ea typeface="华文中宋" charset="0"/>
                <a:cs typeface="+mn-ea"/>
                <a:sym typeface="+mn-ea"/>
              </a:rPr>
              <a:t>庄园致力集约化、机械化，通过政策扶持、公司自购、带机入社等方式，拥有大批耕、种、收、灌等机械设备，为合作社及新农人提供现代化的农机服务，有效的控制了生产成本。</a:t>
            </a:r>
            <a:endParaRPr lang="zh-CN" altLang="zh-CN" sz="1600" b="1" strike="noStrike" noProof="0" dirty="0">
              <a:ln>
                <a:noFill/>
              </a:ln>
              <a:solidFill>
                <a:schemeClr val="tx1">
                  <a:lumMod val="50000"/>
                </a:schemeClr>
              </a:solidFill>
              <a:uLnTx/>
              <a:uFillTx/>
              <a:latin typeface="华文中宋" charset="0"/>
              <a:ea typeface="华文中宋" charset="0"/>
              <a:cs typeface="+mn-ea"/>
              <a:sym typeface="+mn-ea"/>
            </a:endParaRPr>
          </a:p>
          <a:p>
            <a:pPr marR="0" lvl="0" indent="0" algn="just" defTabSz="914400" rtl="0" eaLnBrk="1" fontAlgn="base" latinLnBrk="0" hangingPunct="1">
              <a:lnSpc>
                <a:spcPct val="180000"/>
              </a:lnSpc>
              <a:spcBef>
                <a:spcPct val="20000"/>
              </a:spcBef>
              <a:spcAft>
                <a:spcPct val="0"/>
              </a:spcAft>
              <a:buClr>
                <a:srgbClr val="000000"/>
              </a:buClr>
              <a:buSzTx/>
              <a:buFont typeface="Wingdings" charset="0"/>
              <a:buNone/>
              <a:defRPr/>
            </a:pPr>
            <a:r>
              <a:rPr lang="en-US" altLang="zh-CN" sz="1600" b="1" noProof="0" dirty="0" smtClean="0">
                <a:ln>
                  <a:noFill/>
                </a:ln>
                <a:solidFill>
                  <a:schemeClr val="tx1">
                    <a:lumMod val="50000"/>
                  </a:schemeClr>
                </a:solidFill>
                <a:uLnTx/>
                <a:uFillTx/>
                <a:latin typeface="华文中宋" charset="0"/>
                <a:ea typeface="华文中宋" charset="0"/>
                <a:cs typeface="+mn-ea"/>
                <a:sym typeface="Arial" charset="0"/>
              </a:rPr>
              <a:t>     </a:t>
            </a:r>
            <a:r>
              <a:rPr lang="zh-CN" altLang="en-US" sz="1600" b="1" noProof="0" dirty="0" smtClean="0">
                <a:ln>
                  <a:noFill/>
                </a:ln>
                <a:solidFill>
                  <a:schemeClr val="tx1">
                    <a:lumMod val="50000"/>
                  </a:schemeClr>
                </a:solidFill>
                <a:uLnTx/>
                <a:uFillTx/>
                <a:latin typeface="华文中宋" charset="0"/>
                <a:ea typeface="华文中宋" charset="0"/>
                <a:cs typeface="+mn-ea"/>
                <a:sym typeface="Arial" charset="0"/>
              </a:rPr>
              <a:t>伯乐庄园</a:t>
            </a:r>
            <a:r>
              <a:rPr lang="zh-CN" altLang="zh-CN" sz="1600" b="1" noProof="0" dirty="0">
                <a:ln>
                  <a:noFill/>
                </a:ln>
                <a:solidFill>
                  <a:schemeClr val="tx1">
                    <a:lumMod val="50000"/>
                  </a:schemeClr>
                </a:solidFill>
                <a:uLnTx/>
                <a:uFillTx/>
                <a:latin typeface="华文中宋" charset="0"/>
                <a:ea typeface="华文中宋" charset="0"/>
                <a:cs typeface="+mn-ea"/>
                <a:sym typeface="Arial" charset="0"/>
              </a:rPr>
              <a:t>拥有自己的有</a:t>
            </a:r>
            <a:r>
              <a:rPr lang="zh-CN" altLang="zh-CN" sz="1600" b="1" noProof="0" dirty="0">
                <a:ln>
                  <a:noFill/>
                </a:ln>
                <a:solidFill>
                  <a:schemeClr val="tx1">
                    <a:lumMod val="50000"/>
                  </a:schemeClr>
                </a:solidFill>
                <a:uLnTx/>
                <a:uFillTx/>
                <a:latin typeface="华文中宋" charset="0"/>
                <a:ea typeface="华文中宋" charset="0"/>
                <a:cs typeface="+mn-ea"/>
                <a:sym typeface="+mn-ea"/>
              </a:rPr>
              <a:t>机肥生产企业，定点合作了多家大型农资生产企业，为合作社和新农人提供生态高效、价格合理的农资产品。</a:t>
            </a:r>
            <a:endParaRPr lang="zh-CN" altLang="zh-CN" sz="1600" b="1" noProof="0" dirty="0">
              <a:ln>
                <a:noFill/>
              </a:ln>
              <a:solidFill>
                <a:schemeClr val="tx1">
                  <a:lumMod val="50000"/>
                </a:schemeClr>
              </a:solidFill>
              <a:uLnTx/>
              <a:uFillTx/>
              <a:latin typeface="华文中宋" charset="0"/>
              <a:ea typeface="华文中宋" charset="0"/>
              <a:cs typeface="+mn-ea"/>
            </a:endParaRPr>
          </a:p>
        </p:txBody>
      </p:sp>
      <p:pic>
        <p:nvPicPr>
          <p:cNvPr id="26629" name="图片 4" descr="IMG_0957"/>
          <p:cNvPicPr>
            <a:picLocks noChangeAspect="1"/>
          </p:cNvPicPr>
          <p:nvPr/>
        </p:nvPicPr>
        <p:blipFill>
          <a:blip r:embed="rId1" cstate="print"/>
          <a:srcRect/>
          <a:stretch>
            <a:fillRect/>
          </a:stretch>
        </p:blipFill>
        <p:spPr>
          <a:xfrm>
            <a:off x="5918835" y="1951355"/>
            <a:ext cx="2550160" cy="1701800"/>
          </a:xfrm>
          <a:prstGeom prst="rect">
            <a:avLst/>
          </a:prstGeom>
          <a:noFill/>
          <a:ln w="9525">
            <a:noFill/>
            <a:miter/>
          </a:ln>
        </p:spPr>
      </p:pic>
      <p:pic>
        <p:nvPicPr>
          <p:cNvPr id="11" name="图片 10" descr="170110613074"/>
          <p:cNvPicPr>
            <a:picLocks noChangeAspect="1"/>
          </p:cNvPicPr>
          <p:nvPr/>
        </p:nvPicPr>
        <p:blipFill>
          <a:blip r:embed="rId2" cstate="print"/>
          <a:srcRect r="-119" b="6304"/>
          <a:stretch>
            <a:fillRect/>
          </a:stretch>
        </p:blipFill>
        <p:spPr>
          <a:xfrm>
            <a:off x="8605520" y="3753485"/>
            <a:ext cx="2622550" cy="1910715"/>
          </a:xfrm>
          <a:prstGeom prst="rect">
            <a:avLst/>
          </a:prstGeom>
        </p:spPr>
      </p:pic>
      <p:pic>
        <p:nvPicPr>
          <p:cNvPr id="27652" name="图片 3" descr="IMG_1023"/>
          <p:cNvPicPr>
            <a:picLocks noChangeAspect="1"/>
          </p:cNvPicPr>
          <p:nvPr/>
        </p:nvPicPr>
        <p:blipFill>
          <a:blip r:embed="rId3" cstate="print"/>
          <a:srcRect/>
          <a:stretch>
            <a:fillRect/>
          </a:stretch>
        </p:blipFill>
        <p:spPr>
          <a:xfrm>
            <a:off x="5909945" y="3778885"/>
            <a:ext cx="2607310" cy="1909445"/>
          </a:xfrm>
          <a:prstGeom prst="rect">
            <a:avLst/>
          </a:prstGeom>
          <a:noFill/>
          <a:ln w="9525">
            <a:noFill/>
            <a:miter/>
          </a:ln>
        </p:spPr>
      </p:pic>
      <p:grpSp>
        <p:nvGrpSpPr>
          <p:cNvPr id="26" name="组合 5122"/>
          <p:cNvGrpSpPr/>
          <p:nvPr/>
        </p:nvGrpSpPr>
        <p:grpSpPr>
          <a:xfrm>
            <a:off x="1834833" y="1005840"/>
            <a:ext cx="5227637" cy="685800"/>
            <a:chOff x="-24" y="0"/>
            <a:chExt cx="3293" cy="432"/>
          </a:xfrm>
        </p:grpSpPr>
        <p:sp>
          <p:nvSpPr>
            <p:cNvPr id="27" name="圆角矩形 5123"/>
            <p:cNvSpPr/>
            <p:nvPr/>
          </p:nvSpPr>
          <p:spPr>
            <a:xfrm>
              <a:off x="240" y="67"/>
              <a:ext cx="3029"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8" name="菱形 5124"/>
            <p:cNvSpPr/>
            <p:nvPr/>
          </p:nvSpPr>
          <p:spPr>
            <a:xfrm>
              <a:off x="-24" y="0"/>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25"/>
            <p:cNvSpPr/>
            <p:nvPr/>
          </p:nvSpPr>
          <p:spPr>
            <a:xfrm>
              <a:off x="609" y="78"/>
              <a:ext cx="2160"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农业服务</a:t>
              </a:r>
            </a:p>
          </p:txBody>
        </p:sp>
      </p:grpSp>
      <p:pic>
        <p:nvPicPr>
          <p:cNvPr id="3" name="图片 2" descr="201403022349117726_thumb"/>
          <p:cNvPicPr>
            <a:picLocks noChangeAspect="1"/>
          </p:cNvPicPr>
          <p:nvPr/>
        </p:nvPicPr>
        <p:blipFill>
          <a:blip r:embed="rId4"/>
          <a:srcRect r="-473" b="26989"/>
          <a:stretch>
            <a:fillRect/>
          </a:stretch>
        </p:blipFill>
        <p:spPr>
          <a:xfrm>
            <a:off x="8570595" y="1934845"/>
            <a:ext cx="2655570" cy="17221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2" presetClass="entr" presetSubtype="4" fill="hold" nodeType="withEffect">
                                  <p:stCondLst>
                                    <p:cond delay="0"/>
                                  </p:stCondLst>
                                  <p:childTnLst>
                                    <p:set>
                                      <p:cBhvr>
                                        <p:cTn id="10" dur="1" fill="hold">
                                          <p:stCondLst>
                                            <p:cond delay="0"/>
                                          </p:stCondLst>
                                        </p:cTn>
                                        <p:tgtEl>
                                          <p:spTgt spid="26629"/>
                                        </p:tgtEl>
                                        <p:attrNameLst>
                                          <p:attrName>style.visibility</p:attrName>
                                        </p:attrNameLst>
                                      </p:cBhvr>
                                      <p:to>
                                        <p:strVal val="visible"/>
                                      </p:to>
                                    </p:set>
                                    <p:anim calcmode="lin" valueType="num">
                                      <p:cBhvr additive="base">
                                        <p:cTn id="11" dur="500"/>
                                        <p:tgtEl>
                                          <p:spTgt spid="26629"/>
                                        </p:tgtEl>
                                        <p:attrNameLst>
                                          <p:attrName>ppt_y</p:attrName>
                                        </p:attrNameLst>
                                      </p:cBhvr>
                                      <p:tavLst>
                                        <p:tav tm="0">
                                          <p:val>
                                            <p:strVal val="#ppt_y+#ppt_h*1.125000"/>
                                          </p:val>
                                        </p:tav>
                                        <p:tav tm="100000">
                                          <p:val>
                                            <p:strVal val="#ppt_y"/>
                                          </p:val>
                                        </p:tav>
                                      </p:tavLst>
                                    </p:anim>
                                    <p:animEffect transition="in" filter="wipe(up)">
                                      <p:cBhvr>
                                        <p:cTn id="12" dur="500"/>
                                        <p:tgtEl>
                                          <p:spTgt spid="26629"/>
                                        </p:tgtEl>
                                      </p:cBhvr>
                                    </p:animEffect>
                                  </p:childTnLst>
                                </p:cTn>
                              </p:par>
                              <p:par>
                                <p:cTn id="13" presetID="1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ppt_h*1.125000"/>
                                          </p:val>
                                        </p:tav>
                                        <p:tav tm="100000">
                                          <p:val>
                                            <p:strVal val="#ppt_y"/>
                                          </p:val>
                                        </p:tav>
                                      </p:tavLst>
                                    </p:anim>
                                    <p:animEffect transition="in" filter="wipe(up)">
                                      <p:cBhvr>
                                        <p:cTn id="16" dur="500"/>
                                        <p:tgtEl>
                                          <p:spTgt spid="11"/>
                                        </p:tgtEl>
                                      </p:cBhvr>
                                    </p:animEffect>
                                  </p:childTnLst>
                                </p:cTn>
                              </p:par>
                              <p:par>
                                <p:cTn id="17" presetID="12" presetClass="entr" presetSubtype="4" fill="hold" nodeType="withEffect">
                                  <p:stCondLst>
                                    <p:cond delay="0"/>
                                  </p:stCondLst>
                                  <p:childTnLst>
                                    <p:set>
                                      <p:cBhvr>
                                        <p:cTn id="18" dur="1" fill="hold">
                                          <p:stCondLst>
                                            <p:cond delay="0"/>
                                          </p:stCondLst>
                                        </p:cTn>
                                        <p:tgtEl>
                                          <p:spTgt spid="27652"/>
                                        </p:tgtEl>
                                        <p:attrNameLst>
                                          <p:attrName>style.visibility</p:attrName>
                                        </p:attrNameLst>
                                      </p:cBhvr>
                                      <p:to>
                                        <p:strVal val="visible"/>
                                      </p:to>
                                    </p:set>
                                    <p:anim calcmode="lin" valueType="num">
                                      <p:cBhvr additive="base">
                                        <p:cTn id="19" dur="500"/>
                                        <p:tgtEl>
                                          <p:spTgt spid="27652"/>
                                        </p:tgtEl>
                                        <p:attrNameLst>
                                          <p:attrName>ppt_y</p:attrName>
                                        </p:attrNameLst>
                                      </p:cBhvr>
                                      <p:tavLst>
                                        <p:tav tm="0">
                                          <p:val>
                                            <p:strVal val="#ppt_y+#ppt_h*1.125000"/>
                                          </p:val>
                                        </p:tav>
                                        <p:tav tm="100000">
                                          <p:val>
                                            <p:strVal val="#ppt_y"/>
                                          </p:val>
                                        </p:tav>
                                      </p:tavLst>
                                    </p:anim>
                                    <p:animEffect transition="in" filter="wipe(up)">
                                      <p:cBhvr>
                                        <p:cTn id="20" dur="500"/>
                                        <p:tgtEl>
                                          <p:spTgt spid="27652"/>
                                        </p:tgtEl>
                                      </p:cBhvr>
                                    </p:animEffect>
                                  </p:childTnLst>
                                </p:cTn>
                              </p:par>
                              <p:par>
                                <p:cTn id="21" presetID="12" presetClass="entr" presetSubtype="4"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p:tgtEl>
                                          <p:spTgt spid="26"/>
                                        </p:tgtEl>
                                        <p:attrNameLst>
                                          <p:attrName>ppt_y</p:attrName>
                                        </p:attrNameLst>
                                      </p:cBhvr>
                                      <p:tavLst>
                                        <p:tav tm="0">
                                          <p:val>
                                            <p:strVal val="#ppt_y+#ppt_h*1.125000"/>
                                          </p:val>
                                        </p:tav>
                                        <p:tav tm="100000">
                                          <p:val>
                                            <p:strVal val="#ppt_y"/>
                                          </p:val>
                                        </p:tav>
                                      </p:tavLst>
                                    </p:anim>
                                    <p:animEffect transition="in" filter="wipe(up)">
                                      <p:cBhvr>
                                        <p:cTn id="24" dur="500"/>
                                        <p:tgtEl>
                                          <p:spTgt spid="26"/>
                                        </p:tgtEl>
                                      </p:cBhvr>
                                    </p:animEffect>
                                  </p:childTnLst>
                                </p:cTn>
                              </p:par>
                              <p:par>
                                <p:cTn id="25" presetID="12" presetClass="entr" presetSubtype="4"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p:tgtEl>
                                          <p:spTgt spid="3"/>
                                        </p:tgtEl>
                                        <p:attrNameLst>
                                          <p:attrName>ppt_y</p:attrName>
                                        </p:attrNameLst>
                                      </p:cBhvr>
                                      <p:tavLst>
                                        <p:tav tm="0">
                                          <p:val>
                                            <p:strVal val="#ppt_y+#ppt_h*1.125000"/>
                                          </p:val>
                                        </p:tav>
                                        <p:tav tm="100000">
                                          <p:val>
                                            <p:strVal val="#ppt_y"/>
                                          </p:val>
                                        </p:tav>
                                      </p:tavLst>
                                    </p:anim>
                                    <p:animEffect transition="in" filter="wipe(up)">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8245559" y="3988803"/>
            <a:ext cx="877163" cy="369332"/>
          </a:xfrm>
          <a:prstGeom prst="rect">
            <a:avLst/>
          </a:prstGeom>
        </p:spPr>
        <p:txBody>
          <a:bodyPr wrap="none">
            <a:spAutoFit/>
          </a:bodyPr>
          <a:p>
            <a:pPr lvl="0"/>
            <a:r>
              <a:rPr lang="zh-CN" altLang="en-US" b="1" dirty="0" smtClean="0">
                <a:solidFill>
                  <a:schemeClr val="tx1"/>
                </a:solidFill>
                <a:latin typeface="华文中宋" pitchFamily="2" charset="-122"/>
                <a:ea typeface="华文中宋" pitchFamily="2" charset="-122"/>
              </a:rPr>
              <a:t>消费者</a:t>
            </a:r>
            <a:endParaRPr lang="zh-CN" altLang="en-US" b="1" dirty="0" smtClean="0">
              <a:solidFill>
                <a:schemeClr val="tx1"/>
              </a:solidFill>
              <a:latin typeface="华文中宋" pitchFamily="2" charset="-122"/>
              <a:ea typeface="华文中宋" pitchFamily="2" charset="-122"/>
            </a:endParaRPr>
          </a:p>
        </p:txBody>
      </p:sp>
      <p:sp>
        <p:nvSpPr>
          <p:cNvPr id="12" name="矩形 11"/>
          <p:cNvSpPr/>
          <p:nvPr/>
        </p:nvSpPr>
        <p:spPr>
          <a:xfrm>
            <a:off x="8366256" y="1658404"/>
            <a:ext cx="877163" cy="369332"/>
          </a:xfrm>
          <a:prstGeom prst="rect">
            <a:avLst/>
          </a:prstGeom>
        </p:spPr>
        <p:txBody>
          <a:bodyPr wrap="none">
            <a:spAutoFit/>
          </a:bodyPr>
          <a:p>
            <a:pPr lvl="0"/>
            <a:r>
              <a:rPr lang="zh-CN" altLang="en-US" b="1" dirty="0" smtClean="0">
                <a:solidFill>
                  <a:schemeClr val="tx1"/>
                </a:solidFill>
                <a:latin typeface="华文中宋" pitchFamily="2" charset="-122"/>
                <a:ea typeface="华文中宋" pitchFamily="2" charset="-122"/>
              </a:rPr>
              <a:t>生产者</a:t>
            </a:r>
            <a:endParaRPr lang="zh-CN" altLang="en-US" b="1" dirty="0" smtClean="0">
              <a:solidFill>
                <a:schemeClr val="tx1"/>
              </a:solidFill>
              <a:latin typeface="华文中宋" pitchFamily="2" charset="-122"/>
              <a:ea typeface="华文中宋" pitchFamily="2" charset="-122"/>
            </a:endParaRPr>
          </a:p>
        </p:txBody>
      </p:sp>
      <p:sp>
        <p:nvSpPr>
          <p:cNvPr id="78" name="矩形 77"/>
          <p:cNvSpPr/>
          <p:nvPr/>
        </p:nvSpPr>
        <p:spPr>
          <a:xfrm>
            <a:off x="6633971" y="1597779"/>
            <a:ext cx="4259010" cy="2305297"/>
          </a:xfrm>
          <a:prstGeom prst="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p>
            <a:pPr algn="ctr">
              <a:lnSpc>
                <a:spcPct val="90000"/>
              </a:lnSpc>
            </a:pPr>
            <a:endParaRPr kumimoji="1" lang="zh-CN" altLang="en-US" sz="1600" b="1" dirty="0">
              <a:solidFill>
                <a:schemeClr val="tx1"/>
              </a:solidFill>
              <a:latin typeface="+mn-ea"/>
            </a:endParaRPr>
          </a:p>
        </p:txBody>
      </p:sp>
      <p:sp>
        <p:nvSpPr>
          <p:cNvPr id="79" name="文本框 75"/>
          <p:cNvSpPr txBox="1"/>
          <p:nvPr/>
        </p:nvSpPr>
        <p:spPr>
          <a:xfrm>
            <a:off x="6867799" y="2091790"/>
            <a:ext cx="437940" cy="338554"/>
          </a:xfrm>
          <a:prstGeom prst="rect">
            <a:avLst/>
          </a:prstGeom>
          <a:noFill/>
        </p:spPr>
        <p:txBody>
          <a:bodyPr wrap="none" rtlCol="0">
            <a:spAutoFit/>
          </a:bodyPr>
          <a:p>
            <a:r>
              <a:rPr kumimoji="1" lang="en-US" altLang="zh-CN" sz="1600" b="1" dirty="0" smtClean="0">
                <a:solidFill>
                  <a:srgbClr val="000000"/>
                </a:solidFill>
                <a:latin typeface="华文中宋" pitchFamily="2" charset="-122"/>
                <a:ea typeface="华文中宋" pitchFamily="2" charset="-122"/>
              </a:rPr>
              <a:t>01</a:t>
            </a:r>
          </a:p>
        </p:txBody>
      </p:sp>
      <p:sp>
        <p:nvSpPr>
          <p:cNvPr id="80" name="文本框 78"/>
          <p:cNvSpPr txBox="1"/>
          <p:nvPr/>
        </p:nvSpPr>
        <p:spPr>
          <a:xfrm>
            <a:off x="6882789" y="2637102"/>
            <a:ext cx="437940" cy="338554"/>
          </a:xfrm>
          <a:prstGeom prst="rect">
            <a:avLst/>
          </a:prstGeom>
          <a:noFill/>
        </p:spPr>
        <p:txBody>
          <a:bodyPr wrap="none" rtlCol="0">
            <a:spAutoFit/>
          </a:bodyPr>
          <a:p>
            <a:r>
              <a:rPr kumimoji="1" lang="en-US" altLang="zh-CN" sz="1600" b="1" dirty="0" smtClean="0">
                <a:solidFill>
                  <a:srgbClr val="000000"/>
                </a:solidFill>
                <a:latin typeface="华文中宋" pitchFamily="2" charset="-122"/>
                <a:ea typeface="华文中宋" pitchFamily="2" charset="-122"/>
              </a:rPr>
              <a:t>02</a:t>
            </a:r>
          </a:p>
        </p:txBody>
      </p:sp>
      <p:sp>
        <p:nvSpPr>
          <p:cNvPr id="81" name="文本框 81"/>
          <p:cNvSpPr txBox="1"/>
          <p:nvPr/>
        </p:nvSpPr>
        <p:spPr>
          <a:xfrm>
            <a:off x="6902161" y="3188152"/>
            <a:ext cx="437940" cy="338554"/>
          </a:xfrm>
          <a:prstGeom prst="rect">
            <a:avLst/>
          </a:prstGeom>
          <a:noFill/>
        </p:spPr>
        <p:txBody>
          <a:bodyPr wrap="none" rtlCol="0">
            <a:spAutoFit/>
          </a:bodyPr>
          <a:p>
            <a:r>
              <a:rPr kumimoji="1" lang="en-US" altLang="zh-CN" sz="1600" b="1" dirty="0" smtClean="0">
                <a:solidFill>
                  <a:srgbClr val="000000"/>
                </a:solidFill>
                <a:latin typeface="华文中宋" pitchFamily="2" charset="-122"/>
                <a:ea typeface="华文中宋" pitchFamily="2" charset="-122"/>
              </a:rPr>
              <a:t>03</a:t>
            </a:r>
          </a:p>
        </p:txBody>
      </p:sp>
      <p:sp>
        <p:nvSpPr>
          <p:cNvPr id="82" name="矩形 81"/>
          <p:cNvSpPr/>
          <p:nvPr/>
        </p:nvSpPr>
        <p:spPr>
          <a:xfrm>
            <a:off x="7304550" y="1962708"/>
            <a:ext cx="3371215" cy="645160"/>
          </a:xfrm>
          <a:prstGeom prst="rect">
            <a:avLst/>
          </a:prstGeom>
        </p:spPr>
        <p:txBody>
          <a:bodyPr wrap="square">
            <a:spAutoFit/>
          </a:bodyPr>
          <a:p>
            <a:pPr lvl="0" algn="l">
              <a:lnSpc>
                <a:spcPct val="130000"/>
              </a:lnSpc>
            </a:pPr>
            <a:r>
              <a:rPr lang="zh-CN" altLang="en-US" sz="1400" b="1" dirty="0" smtClean="0">
                <a:solidFill>
                  <a:srgbClr val="000000"/>
                </a:solidFill>
                <a:latin typeface="华文中宋" pitchFamily="2" charset="-122"/>
                <a:ea typeface="华文中宋" pitchFamily="2" charset="-122"/>
                <a:sym typeface="+mn-ea"/>
              </a:rPr>
              <a:t>解决市场供求信息掌握不全面，抗风险</a:t>
            </a:r>
            <a:r>
              <a:rPr lang="zh-CN" altLang="en-US" sz="1400" b="1" dirty="0">
                <a:solidFill>
                  <a:srgbClr val="000000"/>
                </a:solidFill>
                <a:latin typeface="华文中宋" pitchFamily="2" charset="-122"/>
                <a:ea typeface="华文中宋" pitchFamily="2" charset="-122"/>
                <a:sym typeface="+mn-ea"/>
              </a:rPr>
              <a:t>能力</a:t>
            </a:r>
            <a:r>
              <a:rPr lang="zh-CN" altLang="en-US" sz="1400" b="1" dirty="0" smtClean="0">
                <a:solidFill>
                  <a:srgbClr val="000000"/>
                </a:solidFill>
                <a:latin typeface="华文中宋" pitchFamily="2" charset="-122"/>
                <a:ea typeface="华文中宋" pitchFamily="2" charset="-122"/>
                <a:sym typeface="+mn-ea"/>
              </a:rPr>
              <a:t>弱的困境</a:t>
            </a:r>
            <a:endParaRPr kumimoji="1" lang="zh-CN" altLang="en-US" sz="1400" b="1" dirty="0" smtClean="0">
              <a:solidFill>
                <a:srgbClr val="000000"/>
              </a:solidFill>
              <a:latin typeface="华文中宋" pitchFamily="2" charset="-122"/>
              <a:ea typeface="华文中宋" pitchFamily="2" charset="-122"/>
              <a:sym typeface="+mn-ea"/>
            </a:endParaRPr>
          </a:p>
        </p:txBody>
      </p:sp>
      <p:sp>
        <p:nvSpPr>
          <p:cNvPr id="83" name="矩形 82"/>
          <p:cNvSpPr/>
          <p:nvPr/>
        </p:nvSpPr>
        <p:spPr>
          <a:xfrm>
            <a:off x="7311585" y="2541888"/>
            <a:ext cx="3507010" cy="645160"/>
          </a:xfrm>
          <a:prstGeom prst="rect">
            <a:avLst/>
          </a:prstGeom>
        </p:spPr>
        <p:txBody>
          <a:bodyPr wrap="square">
            <a:spAutoFit/>
          </a:bodyPr>
          <a:p>
            <a:pPr lvl="0" algn="l">
              <a:lnSpc>
                <a:spcPct val="130000"/>
              </a:lnSpc>
            </a:pPr>
            <a:r>
              <a:rPr kumimoji="1" lang="zh-CN" altLang="en-US" sz="1400" b="1" dirty="0" smtClean="0">
                <a:solidFill>
                  <a:srgbClr val="000000"/>
                </a:solidFill>
                <a:latin typeface="华文中宋" pitchFamily="2" charset="-122"/>
                <a:ea typeface="华文中宋" pitchFamily="2" charset="-122"/>
                <a:sym typeface="+mn-ea"/>
              </a:rPr>
              <a:t>通过严格的品控管理，提高产品质量，推动品牌化进程</a:t>
            </a:r>
          </a:p>
        </p:txBody>
      </p:sp>
      <p:sp>
        <p:nvSpPr>
          <p:cNvPr id="84" name="矩形 83"/>
          <p:cNvSpPr/>
          <p:nvPr/>
        </p:nvSpPr>
        <p:spPr>
          <a:xfrm>
            <a:off x="7327378" y="3174228"/>
            <a:ext cx="2849880" cy="368300"/>
          </a:xfrm>
          <a:prstGeom prst="rect">
            <a:avLst/>
          </a:prstGeom>
        </p:spPr>
        <p:txBody>
          <a:bodyPr wrap="none">
            <a:spAutoFit/>
          </a:bodyPr>
          <a:p>
            <a:pPr lvl="0" algn="l">
              <a:lnSpc>
                <a:spcPct val="130000"/>
              </a:lnSpc>
            </a:pPr>
            <a:r>
              <a:rPr lang="zh-CN" altLang="en-US" sz="1400" b="1" dirty="0" smtClean="0">
                <a:solidFill>
                  <a:srgbClr val="000000"/>
                </a:solidFill>
                <a:latin typeface="华文中宋" pitchFamily="2" charset="-122"/>
                <a:ea typeface="华文中宋" pitchFamily="2" charset="-122"/>
                <a:sym typeface="+mn-ea"/>
              </a:rPr>
              <a:t>帮助中小农户，控制生产经营成本</a:t>
            </a:r>
            <a:endParaRPr kumimoji="1" lang="zh-CN" altLang="en-US" sz="1400" b="1" dirty="0" smtClean="0">
              <a:solidFill>
                <a:srgbClr val="000000"/>
              </a:solidFill>
              <a:latin typeface="华文中宋" pitchFamily="2" charset="-122"/>
              <a:ea typeface="华文中宋" pitchFamily="2" charset="-122"/>
              <a:sym typeface="+mn-ea"/>
            </a:endParaRPr>
          </a:p>
        </p:txBody>
      </p:sp>
      <p:sp>
        <p:nvSpPr>
          <p:cNvPr id="85" name="矩形 84"/>
          <p:cNvSpPr/>
          <p:nvPr/>
        </p:nvSpPr>
        <p:spPr>
          <a:xfrm>
            <a:off x="6637020" y="3943350"/>
            <a:ext cx="4254500" cy="2299335"/>
          </a:xfrm>
          <a:prstGeom prst="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p>
            <a:pPr algn="ctr">
              <a:lnSpc>
                <a:spcPct val="90000"/>
              </a:lnSpc>
            </a:pPr>
            <a:endParaRPr kumimoji="1" lang="zh-CN" altLang="en-US" sz="1600" b="1" dirty="0">
              <a:solidFill>
                <a:schemeClr val="tx1"/>
              </a:solidFill>
              <a:latin typeface="+mn-ea"/>
            </a:endParaRPr>
          </a:p>
        </p:txBody>
      </p:sp>
      <p:sp>
        <p:nvSpPr>
          <p:cNvPr id="86" name="文本框 75"/>
          <p:cNvSpPr txBox="1"/>
          <p:nvPr/>
        </p:nvSpPr>
        <p:spPr>
          <a:xfrm>
            <a:off x="6810841" y="4427852"/>
            <a:ext cx="437940" cy="338554"/>
          </a:xfrm>
          <a:prstGeom prst="rect">
            <a:avLst/>
          </a:prstGeom>
          <a:noFill/>
        </p:spPr>
        <p:txBody>
          <a:bodyPr wrap="none" rtlCol="0">
            <a:spAutoFit/>
          </a:bodyPr>
          <a:p>
            <a:r>
              <a:rPr kumimoji="1" lang="en-US" altLang="zh-CN" sz="1600" b="1" dirty="0" smtClean="0">
                <a:solidFill>
                  <a:srgbClr val="000000"/>
                </a:solidFill>
                <a:latin typeface="华文中宋" pitchFamily="2" charset="-122"/>
                <a:ea typeface="华文中宋" pitchFamily="2" charset="-122"/>
              </a:rPr>
              <a:t>01</a:t>
            </a:r>
          </a:p>
        </p:txBody>
      </p:sp>
      <p:sp>
        <p:nvSpPr>
          <p:cNvPr id="87" name="文本框 78"/>
          <p:cNvSpPr txBox="1"/>
          <p:nvPr/>
        </p:nvSpPr>
        <p:spPr>
          <a:xfrm>
            <a:off x="6790901" y="5045102"/>
            <a:ext cx="437940" cy="338554"/>
          </a:xfrm>
          <a:prstGeom prst="rect">
            <a:avLst/>
          </a:prstGeom>
          <a:noFill/>
        </p:spPr>
        <p:txBody>
          <a:bodyPr wrap="none" rtlCol="0">
            <a:spAutoFit/>
          </a:bodyPr>
          <a:p>
            <a:r>
              <a:rPr kumimoji="1" lang="en-US" altLang="zh-CN" sz="1600" b="1" dirty="0" smtClean="0">
                <a:solidFill>
                  <a:srgbClr val="000000"/>
                </a:solidFill>
                <a:latin typeface="华文中宋" pitchFamily="2" charset="-122"/>
                <a:ea typeface="华文中宋" pitchFamily="2" charset="-122"/>
              </a:rPr>
              <a:t>02</a:t>
            </a:r>
          </a:p>
        </p:txBody>
      </p:sp>
      <p:sp>
        <p:nvSpPr>
          <p:cNvPr id="88" name="文本框 81"/>
          <p:cNvSpPr txBox="1"/>
          <p:nvPr/>
        </p:nvSpPr>
        <p:spPr>
          <a:xfrm>
            <a:off x="6837896" y="5701552"/>
            <a:ext cx="437940" cy="338554"/>
          </a:xfrm>
          <a:prstGeom prst="rect">
            <a:avLst/>
          </a:prstGeom>
          <a:noFill/>
        </p:spPr>
        <p:txBody>
          <a:bodyPr wrap="none" rtlCol="0">
            <a:spAutoFit/>
          </a:bodyPr>
          <a:p>
            <a:r>
              <a:rPr kumimoji="1" lang="en-US" altLang="zh-CN" sz="1600" b="1" dirty="0" smtClean="0">
                <a:solidFill>
                  <a:srgbClr val="000000"/>
                </a:solidFill>
                <a:latin typeface="华文中宋" pitchFamily="2" charset="-122"/>
                <a:ea typeface="华文中宋" pitchFamily="2" charset="-122"/>
              </a:rPr>
              <a:t>03</a:t>
            </a:r>
          </a:p>
        </p:txBody>
      </p:sp>
      <p:sp>
        <p:nvSpPr>
          <p:cNvPr id="89" name="矩形 88"/>
          <p:cNvSpPr/>
          <p:nvPr/>
        </p:nvSpPr>
        <p:spPr>
          <a:xfrm>
            <a:off x="7256358" y="4296901"/>
            <a:ext cx="3352165" cy="645160"/>
          </a:xfrm>
          <a:prstGeom prst="rect">
            <a:avLst/>
          </a:prstGeom>
        </p:spPr>
        <p:txBody>
          <a:bodyPr wrap="square">
            <a:spAutoFit/>
          </a:bodyPr>
          <a:p>
            <a:pPr lvl="0" algn="l">
              <a:lnSpc>
                <a:spcPct val="130000"/>
              </a:lnSpc>
            </a:pPr>
            <a:r>
              <a:rPr lang="zh-CN" altLang="en-US" sz="1400" b="1" dirty="0" smtClean="0">
                <a:solidFill>
                  <a:srgbClr val="000000"/>
                </a:solidFill>
                <a:latin typeface="华文中宋" pitchFamily="2" charset="-122"/>
                <a:ea typeface="华文中宋" pitchFamily="2" charset="-122"/>
                <a:sym typeface="+mn-ea"/>
              </a:rPr>
              <a:t>解决农副产品等级划分信息了解不全面，绿色、有机标准边际模糊的消费现状</a:t>
            </a:r>
            <a:endParaRPr kumimoji="1" lang="zh-CN" altLang="en-US" sz="1400" b="1" dirty="0" smtClean="0">
              <a:solidFill>
                <a:srgbClr val="000000"/>
              </a:solidFill>
              <a:latin typeface="华文中宋" pitchFamily="2" charset="-122"/>
              <a:ea typeface="华文中宋" pitchFamily="2" charset="-122"/>
              <a:sym typeface="+mn-ea"/>
            </a:endParaRPr>
          </a:p>
        </p:txBody>
      </p:sp>
      <p:sp>
        <p:nvSpPr>
          <p:cNvPr id="90" name="矩形 89"/>
          <p:cNvSpPr/>
          <p:nvPr/>
        </p:nvSpPr>
        <p:spPr>
          <a:xfrm>
            <a:off x="7240270" y="4939030"/>
            <a:ext cx="3630930" cy="645160"/>
          </a:xfrm>
          <a:prstGeom prst="rect">
            <a:avLst/>
          </a:prstGeom>
        </p:spPr>
        <p:txBody>
          <a:bodyPr wrap="square">
            <a:spAutoFit/>
          </a:bodyPr>
          <a:p>
            <a:pPr lvl="0" algn="l">
              <a:lnSpc>
                <a:spcPct val="130000"/>
              </a:lnSpc>
            </a:pPr>
            <a:r>
              <a:rPr lang="zh-CN" altLang="en-US" sz="1400" b="1" dirty="0" smtClean="0">
                <a:solidFill>
                  <a:srgbClr val="000000"/>
                </a:solidFill>
                <a:latin typeface="华文中宋" pitchFamily="2" charset="-122"/>
                <a:ea typeface="华文中宋" pitchFamily="2" charset="-122"/>
                <a:sym typeface="+mn-ea"/>
              </a:rPr>
              <a:t>增加消费者对生产过程信息的了解，用成熟的</a:t>
            </a:r>
            <a:r>
              <a:rPr kumimoji="1" lang="zh-CN" altLang="en-US" sz="1400" b="1" dirty="0">
                <a:solidFill>
                  <a:srgbClr val="000000"/>
                </a:solidFill>
                <a:latin typeface="华文中宋" pitchFamily="2" charset="-122"/>
                <a:ea typeface="华文中宋" pitchFamily="2" charset="-122"/>
                <a:sym typeface="+mn-ea"/>
              </a:rPr>
              <a:t>追</a:t>
            </a:r>
            <a:r>
              <a:rPr kumimoji="1" lang="zh-CN" altLang="en-US" sz="1400" b="1" dirty="0" smtClean="0">
                <a:solidFill>
                  <a:srgbClr val="000000"/>
                </a:solidFill>
                <a:latin typeface="华文中宋" pitchFamily="2" charset="-122"/>
                <a:ea typeface="华文中宋" pitchFamily="2" charset="-122"/>
                <a:sym typeface="+mn-ea"/>
              </a:rPr>
              <a:t>源体系提供服务</a:t>
            </a:r>
          </a:p>
        </p:txBody>
      </p:sp>
      <p:sp>
        <p:nvSpPr>
          <p:cNvPr id="91" name="矩形 90"/>
          <p:cNvSpPr/>
          <p:nvPr/>
        </p:nvSpPr>
        <p:spPr>
          <a:xfrm>
            <a:off x="7246039" y="5550062"/>
            <a:ext cx="3205480" cy="645160"/>
          </a:xfrm>
          <a:prstGeom prst="rect">
            <a:avLst/>
          </a:prstGeom>
        </p:spPr>
        <p:txBody>
          <a:bodyPr wrap="none">
            <a:spAutoFit/>
          </a:bodyPr>
          <a:p>
            <a:pPr lvl="0" algn="l">
              <a:lnSpc>
                <a:spcPct val="130000"/>
              </a:lnSpc>
            </a:pPr>
            <a:r>
              <a:rPr kumimoji="1" lang="zh-CN" altLang="en-US" sz="1400" b="1" dirty="0" smtClean="0">
                <a:solidFill>
                  <a:srgbClr val="000000"/>
                </a:solidFill>
                <a:latin typeface="华文中宋" pitchFamily="2" charset="-122"/>
                <a:ea typeface="华文中宋" pitchFamily="2" charset="-122"/>
                <a:sym typeface="+mn-ea"/>
              </a:rPr>
              <a:t>改变传统消费观念，变“以价定质”为</a:t>
            </a:r>
            <a:endParaRPr kumimoji="1" lang="zh-CN" altLang="en-US" sz="1400" b="1" dirty="0" smtClean="0">
              <a:solidFill>
                <a:srgbClr val="000000"/>
              </a:solidFill>
              <a:latin typeface="华文中宋" pitchFamily="2" charset="-122"/>
              <a:ea typeface="华文中宋" pitchFamily="2" charset="-122"/>
              <a:sym typeface="+mn-ea"/>
            </a:endParaRPr>
          </a:p>
          <a:p>
            <a:pPr lvl="0" algn="l">
              <a:lnSpc>
                <a:spcPct val="130000"/>
              </a:lnSpc>
            </a:pPr>
            <a:r>
              <a:rPr kumimoji="1" lang="en-US" altLang="zh-CN" sz="1400" b="1" dirty="0" smtClean="0">
                <a:solidFill>
                  <a:srgbClr val="000000"/>
                </a:solidFill>
                <a:latin typeface="华文中宋" pitchFamily="2" charset="-122"/>
                <a:ea typeface="华文中宋" pitchFamily="2" charset="-122"/>
                <a:sym typeface="+mn-ea"/>
              </a:rPr>
              <a:t>“</a:t>
            </a:r>
            <a:r>
              <a:rPr kumimoji="1" lang="zh-CN" altLang="en-US" sz="1400" b="1" dirty="0" smtClean="0">
                <a:solidFill>
                  <a:srgbClr val="000000"/>
                </a:solidFill>
                <a:latin typeface="华文中宋" pitchFamily="2" charset="-122"/>
                <a:ea typeface="华文中宋" pitchFamily="2" charset="-122"/>
                <a:sym typeface="+mn-ea"/>
              </a:rPr>
              <a:t>以质定价</a:t>
            </a:r>
            <a:r>
              <a:rPr kumimoji="1" lang="en-US" altLang="zh-CN" sz="1400" b="1" dirty="0" smtClean="0">
                <a:solidFill>
                  <a:srgbClr val="000000"/>
                </a:solidFill>
                <a:latin typeface="华文中宋" pitchFamily="2" charset="-122"/>
                <a:ea typeface="华文中宋" pitchFamily="2" charset="-122"/>
                <a:sym typeface="+mn-ea"/>
              </a:rPr>
              <a:t>”</a:t>
            </a:r>
            <a:endParaRPr kumimoji="1" lang="en-US" altLang="zh-CN" sz="1400" b="1" dirty="0" smtClean="0">
              <a:solidFill>
                <a:srgbClr val="000000"/>
              </a:solidFill>
              <a:latin typeface="华文中宋" pitchFamily="2" charset="-122"/>
              <a:ea typeface="华文中宋" pitchFamily="2" charset="-122"/>
              <a:sym typeface="+mn-ea"/>
            </a:endParaRPr>
          </a:p>
        </p:txBody>
      </p:sp>
      <p:sp>
        <p:nvSpPr>
          <p:cNvPr id="95" name="右箭头 94"/>
          <p:cNvSpPr/>
          <p:nvPr/>
        </p:nvSpPr>
        <p:spPr>
          <a:xfrm rot="1454323">
            <a:off x="5633478" y="3426722"/>
            <a:ext cx="643228" cy="452141"/>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a:p>
            <a:endParaRPr lang="zh-CN" altLang="en-US">
              <a:solidFill>
                <a:schemeClr val="tx1"/>
              </a:solidFill>
            </a:endParaRPr>
          </a:p>
        </p:txBody>
      </p:sp>
      <p:sp>
        <p:nvSpPr>
          <p:cNvPr id="98" name="右箭头 97"/>
          <p:cNvSpPr/>
          <p:nvPr/>
        </p:nvSpPr>
        <p:spPr>
          <a:xfrm rot="20358618">
            <a:off x="5593148" y="1876427"/>
            <a:ext cx="643228" cy="452141"/>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a:p>
            <a:endParaRPr lang="zh-CN" altLang="en-US">
              <a:solidFill>
                <a:schemeClr val="tx1"/>
              </a:solidFill>
            </a:endParaRPr>
          </a:p>
        </p:txBody>
      </p:sp>
      <p:sp>
        <p:nvSpPr>
          <p:cNvPr id="3" name="文本框 2"/>
          <p:cNvSpPr txBox="1"/>
          <p:nvPr/>
        </p:nvSpPr>
        <p:spPr>
          <a:xfrm>
            <a:off x="1475105" y="3511550"/>
            <a:ext cx="5126990" cy="2724150"/>
          </a:xfrm>
          <a:prstGeom prst="rect">
            <a:avLst/>
          </a:prstGeom>
          <a:noFill/>
        </p:spPr>
        <p:txBody>
          <a:bodyPr wrap="square" rtlCol="0">
            <a:spAutoFit/>
          </a:bodyPr>
          <a:p>
            <a:pPr lvl="0" algn="l">
              <a:lnSpc>
                <a:spcPct val="180000"/>
              </a:lnSpc>
            </a:pPr>
            <a:r>
              <a:rPr lang="en-US" altLang="zh-CN" sz="1600" b="1" dirty="0" smtClean="0">
                <a:solidFill>
                  <a:srgbClr val="000000"/>
                </a:solidFill>
                <a:latin typeface="华文中宋" pitchFamily="2" charset="-122"/>
                <a:ea typeface="华文中宋" pitchFamily="2" charset="-122"/>
                <a:sym typeface="+mn-ea"/>
              </a:rPr>
              <a:t>      </a:t>
            </a:r>
            <a:endParaRPr lang="en-US" altLang="zh-CN" sz="1600" b="1" dirty="0" smtClean="0">
              <a:solidFill>
                <a:srgbClr val="000000"/>
              </a:solidFill>
              <a:latin typeface="华文中宋" pitchFamily="2" charset="-122"/>
              <a:ea typeface="华文中宋" pitchFamily="2" charset="-122"/>
              <a:sym typeface="+mn-ea"/>
            </a:endParaRPr>
          </a:p>
          <a:p>
            <a:pPr marL="285750" lvl="0" indent="-285750" algn="l">
              <a:lnSpc>
                <a:spcPct val="180000"/>
              </a:lnSpc>
              <a:buClrTx/>
              <a:buFont typeface="Wingdings" charset="0"/>
              <a:buChar char="l"/>
            </a:pPr>
            <a:r>
              <a:rPr lang="zh-CN" altLang="en-US" sz="1600" b="1" dirty="0" smtClean="0">
                <a:solidFill>
                  <a:srgbClr val="000000"/>
                </a:solidFill>
                <a:latin typeface="华文中宋" pitchFamily="2" charset="-122"/>
                <a:ea typeface="华文中宋" pitchFamily="2" charset="-122"/>
                <a:sym typeface="+mn-ea"/>
              </a:rPr>
              <a:t>农业服务平台</a:t>
            </a:r>
            <a:endParaRPr lang="zh-CN" altLang="en-US" sz="1600" b="1" dirty="0" smtClean="0">
              <a:solidFill>
                <a:srgbClr val="000000"/>
              </a:solidFill>
              <a:latin typeface="华文中宋" pitchFamily="2" charset="-122"/>
              <a:ea typeface="华文中宋" pitchFamily="2" charset="-122"/>
              <a:sym typeface="+mn-ea"/>
            </a:endParaRPr>
          </a:p>
          <a:p>
            <a:pPr lvl="0" indent="0" algn="l">
              <a:lnSpc>
                <a:spcPct val="180000"/>
              </a:lnSpc>
              <a:buClrTx/>
              <a:buFont typeface="Wingdings" charset="0"/>
              <a:buNone/>
            </a:pPr>
            <a:r>
              <a:rPr lang="zh-CN" altLang="en-US" sz="1600" b="1" dirty="0" smtClean="0">
                <a:solidFill>
                  <a:srgbClr val="000000"/>
                </a:solidFill>
                <a:latin typeface="华文中宋" pitchFamily="2" charset="-122"/>
                <a:ea typeface="华文中宋" pitchFamily="2" charset="-122"/>
                <a:sym typeface="+mn-ea"/>
              </a:rPr>
              <a:t>伯乐庄园</a:t>
            </a:r>
            <a:r>
              <a:rPr lang="en-US" altLang="zh-CN" sz="1600" b="1" dirty="0" smtClean="0">
                <a:solidFill>
                  <a:srgbClr val="000000"/>
                </a:solidFill>
                <a:latin typeface="华文中宋" pitchFamily="2" charset="-122"/>
                <a:ea typeface="华文中宋" pitchFamily="2" charset="-122"/>
                <a:sym typeface="+mn-ea"/>
              </a:rPr>
              <a:t>“</a:t>
            </a:r>
            <a:r>
              <a:rPr lang="zh-CN" altLang="en-US" sz="1600" b="1" dirty="0" smtClean="0">
                <a:solidFill>
                  <a:srgbClr val="000000"/>
                </a:solidFill>
                <a:latin typeface="华文中宋" pitchFamily="2" charset="-122"/>
                <a:ea typeface="华文中宋" pitchFamily="2" charset="-122"/>
                <a:sym typeface="+mn-ea"/>
              </a:rPr>
              <a:t>侬伯品</a:t>
            </a:r>
            <a:r>
              <a:rPr lang="en-US" altLang="zh-CN" sz="1600" b="1" dirty="0" smtClean="0">
                <a:solidFill>
                  <a:srgbClr val="000000"/>
                </a:solidFill>
                <a:latin typeface="华文中宋" pitchFamily="2" charset="-122"/>
                <a:ea typeface="华文中宋" pitchFamily="2" charset="-122"/>
                <a:sym typeface="+mn-ea"/>
              </a:rPr>
              <a:t>”</a:t>
            </a:r>
            <a:r>
              <a:rPr lang="zh-CN" altLang="en-US" sz="1600" b="1" dirty="0" smtClean="0">
                <a:solidFill>
                  <a:srgbClr val="000000"/>
                </a:solidFill>
                <a:latin typeface="华文中宋" pitchFamily="2" charset="-122"/>
                <a:ea typeface="华文中宋" pitchFamily="2" charset="-122"/>
                <a:sym typeface="+mn-ea"/>
              </a:rPr>
              <a:t>农业服务平台，通过已形成的农业集约化优势，利用互联网交互模式，</a:t>
            </a:r>
            <a:r>
              <a:rPr lang="zh-CN" altLang="en-US" sz="1600" b="1" dirty="0" smtClean="0">
                <a:solidFill>
                  <a:srgbClr val="000000"/>
                </a:solidFill>
                <a:latin typeface="华文中宋" pitchFamily="2" charset="-122"/>
                <a:ea typeface="华文中宋" pitchFamily="2" charset="-122"/>
                <a:sym typeface="Arial" charset="0"/>
              </a:rPr>
              <a:t>实现新农人、新农品信息互通、资源共享，提供优质农业后服务、差异化服务，最终实现经济效益、生态效益、社会效益最大化。</a:t>
            </a:r>
            <a:endParaRPr sz="1600"/>
          </a:p>
        </p:txBody>
      </p:sp>
      <p:grpSp>
        <p:nvGrpSpPr>
          <p:cNvPr id="10" name="组合 9"/>
          <p:cNvGrpSpPr/>
          <p:nvPr/>
        </p:nvGrpSpPr>
        <p:grpSpPr>
          <a:xfrm>
            <a:off x="2160270" y="1696720"/>
            <a:ext cx="2817495" cy="2086610"/>
            <a:chOff x="1980" y="-1295"/>
            <a:chExt cx="6895" cy="6135"/>
          </a:xfrm>
        </p:grpSpPr>
        <p:pic>
          <p:nvPicPr>
            <p:cNvPr id="4" name="图片 23" descr="Screenshot_2015-12-04-13-42-07-751_Index.png"/>
            <p:cNvPicPr>
              <a:picLocks noChangeAspect="1"/>
            </p:cNvPicPr>
            <p:nvPr/>
          </p:nvPicPr>
          <p:blipFill>
            <a:blip r:embed="rId1" cstate="print"/>
            <a:srcRect/>
            <a:stretch>
              <a:fillRect/>
            </a:stretch>
          </p:blipFill>
          <p:spPr>
            <a:xfrm>
              <a:off x="5435" y="-1292"/>
              <a:ext cx="3440" cy="6133"/>
            </a:xfrm>
            <a:prstGeom prst="rect">
              <a:avLst/>
            </a:prstGeom>
            <a:noFill/>
            <a:ln w="9525">
              <a:noFill/>
              <a:miter/>
            </a:ln>
          </p:spPr>
        </p:pic>
        <p:pic>
          <p:nvPicPr>
            <p:cNvPr id="5" name="图片 22" descr="Screenshot_2015-12-04-13-41-44-747_Index.png"/>
            <p:cNvPicPr>
              <a:picLocks noChangeAspect="1"/>
            </p:cNvPicPr>
            <p:nvPr/>
          </p:nvPicPr>
          <p:blipFill>
            <a:blip r:embed="rId2" cstate="print"/>
            <a:srcRect/>
            <a:stretch>
              <a:fillRect/>
            </a:stretch>
          </p:blipFill>
          <p:spPr>
            <a:xfrm>
              <a:off x="1980" y="-1295"/>
              <a:ext cx="3429" cy="6130"/>
            </a:xfrm>
            <a:prstGeom prst="rect">
              <a:avLst/>
            </a:prstGeom>
            <a:noFill/>
            <a:ln w="9525">
              <a:noFill/>
              <a:miter/>
            </a:ln>
          </p:spPr>
        </p:pic>
        <p:pic>
          <p:nvPicPr>
            <p:cNvPr id="6" name="图片 10"/>
            <p:cNvPicPr>
              <a:picLocks noChangeAspect="1"/>
            </p:cNvPicPr>
            <p:nvPr/>
          </p:nvPicPr>
          <p:blipFill>
            <a:blip r:embed="rId3" cstate="print"/>
            <a:srcRect/>
            <a:stretch>
              <a:fillRect/>
            </a:stretch>
          </p:blipFill>
          <p:spPr>
            <a:xfrm>
              <a:off x="5453" y="2169"/>
              <a:ext cx="3330" cy="1609"/>
            </a:xfrm>
            <a:prstGeom prst="rect">
              <a:avLst/>
            </a:prstGeom>
            <a:noFill/>
            <a:ln w="9525">
              <a:noFill/>
              <a:miter/>
            </a:ln>
          </p:spPr>
        </p:pic>
      </p:grpSp>
      <p:grpSp>
        <p:nvGrpSpPr>
          <p:cNvPr id="9" name="组合 5122"/>
          <p:cNvGrpSpPr/>
          <p:nvPr/>
        </p:nvGrpSpPr>
        <p:grpSpPr>
          <a:xfrm>
            <a:off x="1320483" y="590550"/>
            <a:ext cx="5227637" cy="685800"/>
            <a:chOff x="-24" y="0"/>
            <a:chExt cx="3293" cy="432"/>
          </a:xfrm>
        </p:grpSpPr>
        <p:sp>
          <p:nvSpPr>
            <p:cNvPr id="13" name="圆角矩形 5123"/>
            <p:cNvSpPr/>
            <p:nvPr/>
          </p:nvSpPr>
          <p:spPr>
            <a:xfrm>
              <a:off x="240" y="67"/>
              <a:ext cx="3029"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p>
              <a:pPr lvl="0" algn="r">
                <a:buClr>
                  <a:srgbClr val="000000"/>
                </a:buClr>
              </a:pPr>
              <a:endParaRPr lang="zh-CN" altLang="zh-CN" dirty="0">
                <a:solidFill>
                  <a:srgbClr val="30311D"/>
                </a:solidFill>
                <a:latin typeface="Arial" charset="0"/>
                <a:ea typeface="宋体" charset="-122"/>
                <a:sym typeface="Arial" charset="0"/>
              </a:endParaRPr>
            </a:p>
          </p:txBody>
        </p:sp>
        <p:sp>
          <p:nvSpPr>
            <p:cNvPr id="14" name="菱形 5124"/>
            <p:cNvSpPr/>
            <p:nvPr/>
          </p:nvSpPr>
          <p:spPr>
            <a:xfrm>
              <a:off x="-24" y="0"/>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p>
              <a:pPr lvl="0" algn="r">
                <a:buClr>
                  <a:srgbClr val="000000"/>
                </a:buClr>
              </a:pPr>
              <a:endParaRPr lang="zh-CN" altLang="zh-CN" dirty="0">
                <a:solidFill>
                  <a:srgbClr val="30311D"/>
                </a:solidFill>
                <a:latin typeface="Arial" charset="0"/>
                <a:ea typeface="宋体" charset="-122"/>
                <a:sym typeface="Arial" charset="0"/>
              </a:endParaRPr>
            </a:p>
          </p:txBody>
        </p:sp>
        <p:sp>
          <p:nvSpPr>
            <p:cNvPr id="15" name="文本框 5125"/>
            <p:cNvSpPr/>
            <p:nvPr/>
          </p:nvSpPr>
          <p:spPr>
            <a:xfrm>
              <a:off x="609" y="78"/>
              <a:ext cx="2160" cy="288"/>
            </a:xfrm>
            <a:prstGeom prst="rect">
              <a:avLst/>
            </a:prstGeom>
            <a:noFill/>
            <a:ln w="9525">
              <a:noFill/>
              <a:miter/>
            </a:ln>
          </p:spPr>
          <p:txBody>
            <a:bodyPr anchor="t">
              <a:spAutoFit/>
            </a:bodyPr>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农业服务</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ppt_y</p:attrName>
                                        </p:attrNameLst>
                                      </p:cBhvr>
                                      <p:tavLst>
                                        <p:tav tm="0">
                                          <p:val>
                                            <p:strVal val="#ppt_y+#ppt_h*1.125000"/>
                                          </p:val>
                                        </p:tav>
                                        <p:tav tm="100000">
                                          <p:val>
                                            <p:strVal val="#ppt_y"/>
                                          </p:val>
                                        </p:tav>
                                      </p:tavLst>
                                    </p:anim>
                                    <p:animEffect transition="in" filter="wipe(up)">
                                      <p:cBhvr>
                                        <p:cTn id="12" dur="500"/>
                                        <p:tgtEl>
                                          <p:spTgt spid="12"/>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78"/>
                                        </p:tgtEl>
                                        <p:attrNameLst>
                                          <p:attrName>style.visibility</p:attrName>
                                        </p:attrNameLst>
                                      </p:cBhvr>
                                      <p:to>
                                        <p:strVal val="visible"/>
                                      </p:to>
                                    </p:set>
                                    <p:anim calcmode="lin" valueType="num">
                                      <p:cBhvr additive="base">
                                        <p:cTn id="15" dur="500"/>
                                        <p:tgtEl>
                                          <p:spTgt spid="78"/>
                                        </p:tgtEl>
                                        <p:attrNameLst>
                                          <p:attrName>ppt_y</p:attrName>
                                        </p:attrNameLst>
                                      </p:cBhvr>
                                      <p:tavLst>
                                        <p:tav tm="0">
                                          <p:val>
                                            <p:strVal val="#ppt_y+#ppt_h*1.125000"/>
                                          </p:val>
                                        </p:tav>
                                        <p:tav tm="100000">
                                          <p:val>
                                            <p:strVal val="#ppt_y"/>
                                          </p:val>
                                        </p:tav>
                                      </p:tavLst>
                                    </p:anim>
                                    <p:animEffect transition="in" filter="wipe(up)">
                                      <p:cBhvr>
                                        <p:cTn id="16" dur="500"/>
                                        <p:tgtEl>
                                          <p:spTgt spid="78"/>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p:tgtEl>
                                          <p:spTgt spid="79"/>
                                        </p:tgtEl>
                                        <p:attrNameLst>
                                          <p:attrName>ppt_y</p:attrName>
                                        </p:attrNameLst>
                                      </p:cBhvr>
                                      <p:tavLst>
                                        <p:tav tm="0">
                                          <p:val>
                                            <p:strVal val="#ppt_y+#ppt_h*1.125000"/>
                                          </p:val>
                                        </p:tav>
                                        <p:tav tm="100000">
                                          <p:val>
                                            <p:strVal val="#ppt_y"/>
                                          </p:val>
                                        </p:tav>
                                      </p:tavLst>
                                    </p:anim>
                                    <p:animEffect transition="in" filter="wipe(up)">
                                      <p:cBhvr>
                                        <p:cTn id="20" dur="500"/>
                                        <p:tgtEl>
                                          <p:spTgt spid="79"/>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500"/>
                                        <p:tgtEl>
                                          <p:spTgt spid="80"/>
                                        </p:tgtEl>
                                        <p:attrNameLst>
                                          <p:attrName>ppt_y</p:attrName>
                                        </p:attrNameLst>
                                      </p:cBhvr>
                                      <p:tavLst>
                                        <p:tav tm="0">
                                          <p:val>
                                            <p:strVal val="#ppt_y+#ppt_h*1.125000"/>
                                          </p:val>
                                        </p:tav>
                                        <p:tav tm="100000">
                                          <p:val>
                                            <p:strVal val="#ppt_y"/>
                                          </p:val>
                                        </p:tav>
                                      </p:tavLst>
                                    </p:anim>
                                    <p:animEffect transition="in" filter="wipe(up)">
                                      <p:cBhvr>
                                        <p:cTn id="24" dur="500"/>
                                        <p:tgtEl>
                                          <p:spTgt spid="80"/>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additive="base">
                                        <p:cTn id="27" dur="500"/>
                                        <p:tgtEl>
                                          <p:spTgt spid="81"/>
                                        </p:tgtEl>
                                        <p:attrNameLst>
                                          <p:attrName>ppt_y</p:attrName>
                                        </p:attrNameLst>
                                      </p:cBhvr>
                                      <p:tavLst>
                                        <p:tav tm="0">
                                          <p:val>
                                            <p:strVal val="#ppt_y+#ppt_h*1.125000"/>
                                          </p:val>
                                        </p:tav>
                                        <p:tav tm="100000">
                                          <p:val>
                                            <p:strVal val="#ppt_y"/>
                                          </p:val>
                                        </p:tav>
                                      </p:tavLst>
                                    </p:anim>
                                    <p:animEffect transition="in" filter="wipe(up)">
                                      <p:cBhvr>
                                        <p:cTn id="28" dur="500"/>
                                        <p:tgtEl>
                                          <p:spTgt spid="81"/>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additive="base">
                                        <p:cTn id="31" dur="500"/>
                                        <p:tgtEl>
                                          <p:spTgt spid="82"/>
                                        </p:tgtEl>
                                        <p:attrNameLst>
                                          <p:attrName>ppt_y</p:attrName>
                                        </p:attrNameLst>
                                      </p:cBhvr>
                                      <p:tavLst>
                                        <p:tav tm="0">
                                          <p:val>
                                            <p:strVal val="#ppt_y+#ppt_h*1.125000"/>
                                          </p:val>
                                        </p:tav>
                                        <p:tav tm="100000">
                                          <p:val>
                                            <p:strVal val="#ppt_y"/>
                                          </p:val>
                                        </p:tav>
                                      </p:tavLst>
                                    </p:anim>
                                    <p:animEffect transition="in" filter="wipe(up)">
                                      <p:cBhvr>
                                        <p:cTn id="32" dur="500"/>
                                        <p:tgtEl>
                                          <p:spTgt spid="82"/>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83"/>
                                        </p:tgtEl>
                                        <p:attrNameLst>
                                          <p:attrName>style.visibility</p:attrName>
                                        </p:attrNameLst>
                                      </p:cBhvr>
                                      <p:to>
                                        <p:strVal val="visible"/>
                                      </p:to>
                                    </p:set>
                                    <p:anim calcmode="lin" valueType="num">
                                      <p:cBhvr additive="base">
                                        <p:cTn id="35" dur="500"/>
                                        <p:tgtEl>
                                          <p:spTgt spid="83"/>
                                        </p:tgtEl>
                                        <p:attrNameLst>
                                          <p:attrName>ppt_y</p:attrName>
                                        </p:attrNameLst>
                                      </p:cBhvr>
                                      <p:tavLst>
                                        <p:tav tm="0">
                                          <p:val>
                                            <p:strVal val="#ppt_y+#ppt_h*1.125000"/>
                                          </p:val>
                                        </p:tav>
                                        <p:tav tm="100000">
                                          <p:val>
                                            <p:strVal val="#ppt_y"/>
                                          </p:val>
                                        </p:tav>
                                      </p:tavLst>
                                    </p:anim>
                                    <p:animEffect transition="in" filter="wipe(up)">
                                      <p:cBhvr>
                                        <p:cTn id="36" dur="500"/>
                                        <p:tgtEl>
                                          <p:spTgt spid="83"/>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84"/>
                                        </p:tgtEl>
                                        <p:attrNameLst>
                                          <p:attrName>style.visibility</p:attrName>
                                        </p:attrNameLst>
                                      </p:cBhvr>
                                      <p:to>
                                        <p:strVal val="visible"/>
                                      </p:to>
                                    </p:set>
                                    <p:anim calcmode="lin" valueType="num">
                                      <p:cBhvr additive="base">
                                        <p:cTn id="39" dur="500"/>
                                        <p:tgtEl>
                                          <p:spTgt spid="84"/>
                                        </p:tgtEl>
                                        <p:attrNameLst>
                                          <p:attrName>ppt_y</p:attrName>
                                        </p:attrNameLst>
                                      </p:cBhvr>
                                      <p:tavLst>
                                        <p:tav tm="0">
                                          <p:val>
                                            <p:strVal val="#ppt_y+#ppt_h*1.125000"/>
                                          </p:val>
                                        </p:tav>
                                        <p:tav tm="100000">
                                          <p:val>
                                            <p:strVal val="#ppt_y"/>
                                          </p:val>
                                        </p:tav>
                                      </p:tavLst>
                                    </p:anim>
                                    <p:animEffect transition="in" filter="wipe(up)">
                                      <p:cBhvr>
                                        <p:cTn id="40" dur="500"/>
                                        <p:tgtEl>
                                          <p:spTgt spid="84"/>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85"/>
                                        </p:tgtEl>
                                        <p:attrNameLst>
                                          <p:attrName>style.visibility</p:attrName>
                                        </p:attrNameLst>
                                      </p:cBhvr>
                                      <p:to>
                                        <p:strVal val="visible"/>
                                      </p:to>
                                    </p:set>
                                    <p:anim calcmode="lin" valueType="num">
                                      <p:cBhvr additive="base">
                                        <p:cTn id="43" dur="500"/>
                                        <p:tgtEl>
                                          <p:spTgt spid="85"/>
                                        </p:tgtEl>
                                        <p:attrNameLst>
                                          <p:attrName>ppt_y</p:attrName>
                                        </p:attrNameLst>
                                      </p:cBhvr>
                                      <p:tavLst>
                                        <p:tav tm="0">
                                          <p:val>
                                            <p:strVal val="#ppt_y+#ppt_h*1.125000"/>
                                          </p:val>
                                        </p:tav>
                                        <p:tav tm="100000">
                                          <p:val>
                                            <p:strVal val="#ppt_y"/>
                                          </p:val>
                                        </p:tav>
                                      </p:tavLst>
                                    </p:anim>
                                    <p:animEffect transition="in" filter="wipe(up)">
                                      <p:cBhvr>
                                        <p:cTn id="44" dur="500"/>
                                        <p:tgtEl>
                                          <p:spTgt spid="85"/>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86"/>
                                        </p:tgtEl>
                                        <p:attrNameLst>
                                          <p:attrName>style.visibility</p:attrName>
                                        </p:attrNameLst>
                                      </p:cBhvr>
                                      <p:to>
                                        <p:strVal val="visible"/>
                                      </p:to>
                                    </p:set>
                                    <p:anim calcmode="lin" valueType="num">
                                      <p:cBhvr additive="base">
                                        <p:cTn id="47" dur="500"/>
                                        <p:tgtEl>
                                          <p:spTgt spid="86"/>
                                        </p:tgtEl>
                                        <p:attrNameLst>
                                          <p:attrName>ppt_y</p:attrName>
                                        </p:attrNameLst>
                                      </p:cBhvr>
                                      <p:tavLst>
                                        <p:tav tm="0">
                                          <p:val>
                                            <p:strVal val="#ppt_y+#ppt_h*1.125000"/>
                                          </p:val>
                                        </p:tav>
                                        <p:tav tm="100000">
                                          <p:val>
                                            <p:strVal val="#ppt_y"/>
                                          </p:val>
                                        </p:tav>
                                      </p:tavLst>
                                    </p:anim>
                                    <p:animEffect transition="in" filter="wipe(up)">
                                      <p:cBhvr>
                                        <p:cTn id="48" dur="500"/>
                                        <p:tgtEl>
                                          <p:spTgt spid="86"/>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87"/>
                                        </p:tgtEl>
                                        <p:attrNameLst>
                                          <p:attrName>style.visibility</p:attrName>
                                        </p:attrNameLst>
                                      </p:cBhvr>
                                      <p:to>
                                        <p:strVal val="visible"/>
                                      </p:to>
                                    </p:set>
                                    <p:anim calcmode="lin" valueType="num">
                                      <p:cBhvr additive="base">
                                        <p:cTn id="51" dur="500"/>
                                        <p:tgtEl>
                                          <p:spTgt spid="87"/>
                                        </p:tgtEl>
                                        <p:attrNameLst>
                                          <p:attrName>ppt_y</p:attrName>
                                        </p:attrNameLst>
                                      </p:cBhvr>
                                      <p:tavLst>
                                        <p:tav tm="0">
                                          <p:val>
                                            <p:strVal val="#ppt_y+#ppt_h*1.125000"/>
                                          </p:val>
                                        </p:tav>
                                        <p:tav tm="100000">
                                          <p:val>
                                            <p:strVal val="#ppt_y"/>
                                          </p:val>
                                        </p:tav>
                                      </p:tavLst>
                                    </p:anim>
                                    <p:animEffect transition="in" filter="wipe(up)">
                                      <p:cBhvr>
                                        <p:cTn id="52" dur="500"/>
                                        <p:tgtEl>
                                          <p:spTgt spid="87"/>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88"/>
                                        </p:tgtEl>
                                        <p:attrNameLst>
                                          <p:attrName>style.visibility</p:attrName>
                                        </p:attrNameLst>
                                      </p:cBhvr>
                                      <p:to>
                                        <p:strVal val="visible"/>
                                      </p:to>
                                    </p:set>
                                    <p:anim calcmode="lin" valueType="num">
                                      <p:cBhvr additive="base">
                                        <p:cTn id="55" dur="500"/>
                                        <p:tgtEl>
                                          <p:spTgt spid="88"/>
                                        </p:tgtEl>
                                        <p:attrNameLst>
                                          <p:attrName>ppt_y</p:attrName>
                                        </p:attrNameLst>
                                      </p:cBhvr>
                                      <p:tavLst>
                                        <p:tav tm="0">
                                          <p:val>
                                            <p:strVal val="#ppt_y+#ppt_h*1.125000"/>
                                          </p:val>
                                        </p:tav>
                                        <p:tav tm="100000">
                                          <p:val>
                                            <p:strVal val="#ppt_y"/>
                                          </p:val>
                                        </p:tav>
                                      </p:tavLst>
                                    </p:anim>
                                    <p:animEffect transition="in" filter="wipe(up)">
                                      <p:cBhvr>
                                        <p:cTn id="56" dur="500"/>
                                        <p:tgtEl>
                                          <p:spTgt spid="88"/>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89"/>
                                        </p:tgtEl>
                                        <p:attrNameLst>
                                          <p:attrName>style.visibility</p:attrName>
                                        </p:attrNameLst>
                                      </p:cBhvr>
                                      <p:to>
                                        <p:strVal val="visible"/>
                                      </p:to>
                                    </p:set>
                                    <p:anim calcmode="lin" valueType="num">
                                      <p:cBhvr additive="base">
                                        <p:cTn id="59" dur="500"/>
                                        <p:tgtEl>
                                          <p:spTgt spid="89"/>
                                        </p:tgtEl>
                                        <p:attrNameLst>
                                          <p:attrName>ppt_y</p:attrName>
                                        </p:attrNameLst>
                                      </p:cBhvr>
                                      <p:tavLst>
                                        <p:tav tm="0">
                                          <p:val>
                                            <p:strVal val="#ppt_y+#ppt_h*1.125000"/>
                                          </p:val>
                                        </p:tav>
                                        <p:tav tm="100000">
                                          <p:val>
                                            <p:strVal val="#ppt_y"/>
                                          </p:val>
                                        </p:tav>
                                      </p:tavLst>
                                    </p:anim>
                                    <p:animEffect transition="in" filter="wipe(up)">
                                      <p:cBhvr>
                                        <p:cTn id="60" dur="500"/>
                                        <p:tgtEl>
                                          <p:spTgt spid="89"/>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90"/>
                                        </p:tgtEl>
                                        <p:attrNameLst>
                                          <p:attrName>style.visibility</p:attrName>
                                        </p:attrNameLst>
                                      </p:cBhvr>
                                      <p:to>
                                        <p:strVal val="visible"/>
                                      </p:to>
                                    </p:set>
                                    <p:anim calcmode="lin" valueType="num">
                                      <p:cBhvr additive="base">
                                        <p:cTn id="63" dur="500"/>
                                        <p:tgtEl>
                                          <p:spTgt spid="90"/>
                                        </p:tgtEl>
                                        <p:attrNameLst>
                                          <p:attrName>ppt_y</p:attrName>
                                        </p:attrNameLst>
                                      </p:cBhvr>
                                      <p:tavLst>
                                        <p:tav tm="0">
                                          <p:val>
                                            <p:strVal val="#ppt_y+#ppt_h*1.125000"/>
                                          </p:val>
                                        </p:tav>
                                        <p:tav tm="100000">
                                          <p:val>
                                            <p:strVal val="#ppt_y"/>
                                          </p:val>
                                        </p:tav>
                                      </p:tavLst>
                                    </p:anim>
                                    <p:animEffect transition="in" filter="wipe(up)">
                                      <p:cBhvr>
                                        <p:cTn id="64" dur="500"/>
                                        <p:tgtEl>
                                          <p:spTgt spid="90"/>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91"/>
                                        </p:tgtEl>
                                        <p:attrNameLst>
                                          <p:attrName>style.visibility</p:attrName>
                                        </p:attrNameLst>
                                      </p:cBhvr>
                                      <p:to>
                                        <p:strVal val="visible"/>
                                      </p:to>
                                    </p:set>
                                    <p:anim calcmode="lin" valueType="num">
                                      <p:cBhvr additive="base">
                                        <p:cTn id="67" dur="500"/>
                                        <p:tgtEl>
                                          <p:spTgt spid="91"/>
                                        </p:tgtEl>
                                        <p:attrNameLst>
                                          <p:attrName>ppt_y</p:attrName>
                                        </p:attrNameLst>
                                      </p:cBhvr>
                                      <p:tavLst>
                                        <p:tav tm="0">
                                          <p:val>
                                            <p:strVal val="#ppt_y+#ppt_h*1.125000"/>
                                          </p:val>
                                        </p:tav>
                                        <p:tav tm="100000">
                                          <p:val>
                                            <p:strVal val="#ppt_y"/>
                                          </p:val>
                                        </p:tav>
                                      </p:tavLst>
                                    </p:anim>
                                    <p:animEffect transition="in" filter="wipe(up)">
                                      <p:cBhvr>
                                        <p:cTn id="68" dur="500"/>
                                        <p:tgtEl>
                                          <p:spTgt spid="91"/>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anim calcmode="lin" valueType="num">
                                      <p:cBhvr additive="base">
                                        <p:cTn id="71" dur="500"/>
                                        <p:tgtEl>
                                          <p:spTgt spid="95"/>
                                        </p:tgtEl>
                                        <p:attrNameLst>
                                          <p:attrName>ppt_y</p:attrName>
                                        </p:attrNameLst>
                                      </p:cBhvr>
                                      <p:tavLst>
                                        <p:tav tm="0">
                                          <p:val>
                                            <p:strVal val="#ppt_y+#ppt_h*1.125000"/>
                                          </p:val>
                                        </p:tav>
                                        <p:tav tm="100000">
                                          <p:val>
                                            <p:strVal val="#ppt_y"/>
                                          </p:val>
                                        </p:tav>
                                      </p:tavLst>
                                    </p:anim>
                                    <p:animEffect transition="in" filter="wipe(up)">
                                      <p:cBhvr>
                                        <p:cTn id="72" dur="500"/>
                                        <p:tgtEl>
                                          <p:spTgt spid="95"/>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98"/>
                                        </p:tgtEl>
                                        <p:attrNameLst>
                                          <p:attrName>style.visibility</p:attrName>
                                        </p:attrNameLst>
                                      </p:cBhvr>
                                      <p:to>
                                        <p:strVal val="visible"/>
                                      </p:to>
                                    </p:set>
                                    <p:anim calcmode="lin" valueType="num">
                                      <p:cBhvr additive="base">
                                        <p:cTn id="75" dur="500"/>
                                        <p:tgtEl>
                                          <p:spTgt spid="98"/>
                                        </p:tgtEl>
                                        <p:attrNameLst>
                                          <p:attrName>ppt_y</p:attrName>
                                        </p:attrNameLst>
                                      </p:cBhvr>
                                      <p:tavLst>
                                        <p:tav tm="0">
                                          <p:val>
                                            <p:strVal val="#ppt_y+#ppt_h*1.125000"/>
                                          </p:val>
                                        </p:tav>
                                        <p:tav tm="100000">
                                          <p:val>
                                            <p:strVal val="#ppt_y"/>
                                          </p:val>
                                        </p:tav>
                                      </p:tavLst>
                                    </p:anim>
                                    <p:animEffect transition="in" filter="wipe(up)">
                                      <p:cBhvr>
                                        <p:cTn id="76" dur="500"/>
                                        <p:tgtEl>
                                          <p:spTgt spid="98"/>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3"/>
                                        </p:tgtEl>
                                        <p:attrNameLst>
                                          <p:attrName>style.visibility</p:attrName>
                                        </p:attrNameLst>
                                      </p:cBhvr>
                                      <p:to>
                                        <p:strVal val="visible"/>
                                      </p:to>
                                    </p:set>
                                    <p:anim calcmode="lin" valueType="num">
                                      <p:cBhvr additive="base">
                                        <p:cTn id="79" dur="500"/>
                                        <p:tgtEl>
                                          <p:spTgt spid="3"/>
                                        </p:tgtEl>
                                        <p:attrNameLst>
                                          <p:attrName>ppt_y</p:attrName>
                                        </p:attrNameLst>
                                      </p:cBhvr>
                                      <p:tavLst>
                                        <p:tav tm="0">
                                          <p:val>
                                            <p:strVal val="#ppt_y+#ppt_h*1.125000"/>
                                          </p:val>
                                        </p:tav>
                                        <p:tav tm="100000">
                                          <p:val>
                                            <p:strVal val="#ppt_y"/>
                                          </p:val>
                                        </p:tav>
                                      </p:tavLst>
                                    </p:anim>
                                    <p:animEffect transition="in" filter="wipe(up)">
                                      <p:cBhvr>
                                        <p:cTn id="80" dur="500"/>
                                        <p:tgtEl>
                                          <p:spTgt spid="3"/>
                                        </p:tgtEl>
                                      </p:cBhvr>
                                    </p:animEffect>
                                  </p:childTnLst>
                                </p:cTn>
                              </p:par>
                              <p:par>
                                <p:cTn id="81" presetID="12" presetClass="entr" presetSubtype="4" fill="hold" nodeType="with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500"/>
                                        <p:tgtEl>
                                          <p:spTgt spid="10"/>
                                        </p:tgtEl>
                                        <p:attrNameLst>
                                          <p:attrName>ppt_y</p:attrName>
                                        </p:attrNameLst>
                                      </p:cBhvr>
                                      <p:tavLst>
                                        <p:tav tm="0">
                                          <p:val>
                                            <p:strVal val="#ppt_y+#ppt_h*1.125000"/>
                                          </p:val>
                                        </p:tav>
                                        <p:tav tm="100000">
                                          <p:val>
                                            <p:strVal val="#ppt_y"/>
                                          </p:val>
                                        </p:tav>
                                      </p:tavLst>
                                    </p:anim>
                                    <p:animEffect transition="in" filter="wipe(up)">
                                      <p:cBhvr>
                                        <p:cTn id="84" dur="500"/>
                                        <p:tgtEl>
                                          <p:spTgt spid="10"/>
                                        </p:tgtEl>
                                      </p:cBhvr>
                                    </p:animEffect>
                                  </p:childTnLst>
                                </p:cTn>
                              </p:par>
                              <p:par>
                                <p:cTn id="85" presetID="12" presetClass="entr" presetSubtype="4" fill="hold" nodeType="withEffect">
                                  <p:stCondLst>
                                    <p:cond delay="0"/>
                                  </p:stCondLst>
                                  <p:childTnLst>
                                    <p:set>
                                      <p:cBhvr>
                                        <p:cTn id="86" dur="1" fill="hold">
                                          <p:stCondLst>
                                            <p:cond delay="0"/>
                                          </p:stCondLst>
                                        </p:cTn>
                                        <p:tgtEl>
                                          <p:spTgt spid="9"/>
                                        </p:tgtEl>
                                        <p:attrNameLst>
                                          <p:attrName>style.visibility</p:attrName>
                                        </p:attrNameLst>
                                      </p:cBhvr>
                                      <p:to>
                                        <p:strVal val="visible"/>
                                      </p:to>
                                    </p:set>
                                    <p:anim calcmode="lin" valueType="num">
                                      <p:cBhvr additive="base">
                                        <p:cTn id="87" dur="500"/>
                                        <p:tgtEl>
                                          <p:spTgt spid="9"/>
                                        </p:tgtEl>
                                        <p:attrNameLst>
                                          <p:attrName>ppt_y</p:attrName>
                                        </p:attrNameLst>
                                      </p:cBhvr>
                                      <p:tavLst>
                                        <p:tav tm="0">
                                          <p:val>
                                            <p:strVal val="#ppt_y+#ppt_h*1.125000"/>
                                          </p:val>
                                        </p:tav>
                                        <p:tav tm="100000">
                                          <p:val>
                                            <p:strVal val="#ppt_y"/>
                                          </p:val>
                                        </p:tav>
                                      </p:tavLst>
                                    </p:anim>
                                    <p:animEffect transition="in" filter="wipe(up)">
                                      <p:cBhvr>
                                        <p:cTn id="8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78" grpId="0" bldLvl="0" animBg="1"/>
      <p:bldP spid="79" grpId="0"/>
      <p:bldP spid="80" grpId="0"/>
      <p:bldP spid="81" grpId="0"/>
      <p:bldP spid="82" grpId="0"/>
      <p:bldP spid="83" grpId="0"/>
      <p:bldP spid="84" grpId="0"/>
      <p:bldP spid="85" grpId="0" bldLvl="0" animBg="1"/>
      <p:bldP spid="86" grpId="0"/>
      <p:bldP spid="87" grpId="0"/>
      <p:bldP spid="88" grpId="0"/>
      <p:bldP spid="89" grpId="0"/>
      <p:bldP spid="90" grpId="0"/>
      <p:bldP spid="91" grpId="0"/>
      <p:bldP spid="95" grpId="0" bldLvl="0" animBg="1"/>
      <p:bldP spid="98" grpId="0" bldLvl="0" animBg="1"/>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168265" y="1854835"/>
            <a:ext cx="5421630" cy="4841875"/>
          </a:xfrm>
          <a:prstGeom prst="rect">
            <a:avLst/>
          </a:prstGeom>
          <a:noFill/>
        </p:spPr>
        <p:txBody>
          <a:bodyPr wrap="square" rtlCol="0">
            <a:spAutoFit/>
          </a:bodyPr>
          <a:lstStyle/>
          <a:p>
            <a:pPr marL="285750" indent="-285750" algn="just" eaLnBrk="1" hangingPunct="1">
              <a:lnSpc>
                <a:spcPct val="220000"/>
              </a:lnSpc>
              <a:buClrTx/>
              <a:buFont typeface="Wingdings" charset="0"/>
              <a:buChar char="l"/>
            </a:pPr>
            <a:r>
              <a:rPr lang="zh-CN" altLang="zh-CN" sz="1600" b="1" kern="0" noProof="0" dirty="0" smtClean="0">
                <a:ln>
                  <a:noFill/>
                </a:ln>
                <a:solidFill>
                  <a:schemeClr val="tx1">
                    <a:lumMod val="50000"/>
                  </a:schemeClr>
                </a:solidFill>
                <a:uLnTx/>
                <a:uFillTx/>
                <a:latin typeface="华文中宋" charset="0"/>
                <a:ea typeface="华文中宋" charset="0"/>
                <a:cs typeface="+mn-ea"/>
                <a:sym typeface="宋体" pitchFamily="2" charset="-122"/>
              </a:rPr>
              <a:t>农业服务平台</a:t>
            </a:r>
            <a:endParaRPr lang="zh-CN" altLang="zh-CN" sz="1600" b="1" kern="0" noProof="0" dirty="0" smtClean="0">
              <a:ln>
                <a:noFill/>
              </a:ln>
              <a:solidFill>
                <a:schemeClr val="tx1">
                  <a:lumMod val="50000"/>
                </a:schemeClr>
              </a:solidFill>
              <a:uLnTx/>
              <a:uFillTx/>
              <a:latin typeface="华文中宋" charset="0"/>
              <a:ea typeface="华文中宋" charset="0"/>
              <a:cs typeface="+mn-ea"/>
              <a:sym typeface="宋体" pitchFamily="2" charset="-122"/>
            </a:endParaRPr>
          </a:p>
          <a:p>
            <a:pPr indent="0" algn="just" eaLnBrk="1" hangingPunct="1">
              <a:lnSpc>
                <a:spcPct val="220000"/>
              </a:lnSpc>
              <a:buClrTx/>
              <a:buFont typeface="Wingdings" charset="0"/>
              <a:buNone/>
            </a:pPr>
            <a:r>
              <a:rPr lang="zh-CN" altLang="zh-CN" sz="1600" b="1" kern="0" noProof="0" dirty="0" smtClean="0">
                <a:ln>
                  <a:noFill/>
                </a:ln>
                <a:solidFill>
                  <a:schemeClr val="tx1">
                    <a:lumMod val="50000"/>
                  </a:schemeClr>
                </a:solidFill>
                <a:uLnTx/>
                <a:uFillTx/>
                <a:latin typeface="华文中宋" charset="0"/>
                <a:ea typeface="华文中宋" charset="0"/>
                <a:cs typeface="+mn-ea"/>
                <a:sym typeface="宋体" pitchFamily="2" charset="-122"/>
              </a:rPr>
              <a:t>伯乐庄园</a:t>
            </a:r>
            <a:r>
              <a:rPr lang="zh-CN" altLang="en-US" sz="1600" b="1" kern="0" noProof="0" dirty="0" smtClean="0">
                <a:ln>
                  <a:noFill/>
                </a:ln>
                <a:solidFill>
                  <a:schemeClr val="tx1">
                    <a:lumMod val="50000"/>
                  </a:schemeClr>
                </a:solidFill>
                <a:uLnTx/>
                <a:uFillTx/>
                <a:latin typeface="华文中宋" charset="0"/>
                <a:ea typeface="华文中宋" charset="0"/>
                <a:cs typeface="+mn-ea"/>
                <a:sym typeface="宋体" pitchFamily="2" charset="-122"/>
              </a:rPr>
              <a:t>成立了</a:t>
            </a:r>
            <a:r>
              <a:rPr lang="en-US" altLang="zh-CN" sz="1600" b="1" kern="0" noProof="0" dirty="0" smtClean="0">
                <a:ln>
                  <a:noFill/>
                </a:ln>
                <a:solidFill>
                  <a:schemeClr val="tx1">
                    <a:lumMod val="50000"/>
                  </a:schemeClr>
                </a:solidFill>
                <a:uLnTx/>
                <a:uFillTx/>
                <a:latin typeface="华文中宋" charset="0"/>
                <a:ea typeface="华文中宋" charset="0"/>
                <a:cs typeface="+mn-ea"/>
                <a:sym typeface="宋体" pitchFamily="2" charset="-122"/>
              </a:rPr>
              <a:t>2</a:t>
            </a:r>
            <a:r>
              <a:rPr lang="zh-CN" altLang="en-US" sz="1600" b="1" kern="0" noProof="0" dirty="0" smtClean="0">
                <a:ln>
                  <a:noFill/>
                </a:ln>
                <a:solidFill>
                  <a:schemeClr val="tx1">
                    <a:lumMod val="50000"/>
                  </a:schemeClr>
                </a:solidFill>
                <a:uLnTx/>
                <a:uFillTx/>
                <a:latin typeface="华文中宋" charset="0"/>
                <a:ea typeface="华文中宋" charset="0"/>
                <a:cs typeface="+mn-ea"/>
                <a:sym typeface="宋体" pitchFamily="2" charset="-122"/>
              </a:rPr>
              <a:t>家电子商务公司，做品牌的推广和优质农产品、地标性农产品的销售。</a:t>
            </a:r>
            <a:r>
              <a:rPr lang="en-US" altLang="zh-CN" sz="1600" b="1" kern="0" noProof="0" dirty="0" smtClean="0">
                <a:ln>
                  <a:noFill/>
                </a:ln>
                <a:solidFill>
                  <a:schemeClr val="tx1">
                    <a:lumMod val="50000"/>
                  </a:schemeClr>
                </a:solidFill>
                <a:uLnTx/>
                <a:uFillTx/>
                <a:latin typeface="华文中宋" charset="0"/>
                <a:ea typeface="华文中宋" charset="0"/>
                <a:cs typeface="+mn-ea"/>
                <a:sym typeface="宋体" pitchFamily="2" charset="-122"/>
              </a:rPr>
              <a:t>坚持名优特产原产地</a:t>
            </a:r>
            <a:r>
              <a:rPr lang="zh-CN" altLang="en-US" sz="1600" b="1" kern="0" noProof="0" dirty="0" smtClean="0">
                <a:ln>
                  <a:noFill/>
                </a:ln>
                <a:solidFill>
                  <a:schemeClr val="tx1">
                    <a:lumMod val="50000"/>
                  </a:schemeClr>
                </a:solidFill>
                <a:uLnTx/>
                <a:uFillTx/>
                <a:latin typeface="华文中宋" charset="0"/>
                <a:ea typeface="华文中宋" charset="0"/>
                <a:cs typeface="+mn-ea"/>
                <a:sym typeface="宋体" pitchFamily="2" charset="-122"/>
              </a:rPr>
              <a:t>化品牌经营</a:t>
            </a:r>
            <a:r>
              <a:rPr lang="en-US" altLang="zh-CN" sz="1600" b="1" kern="0" noProof="0" dirty="0" smtClean="0">
                <a:ln>
                  <a:noFill/>
                </a:ln>
                <a:solidFill>
                  <a:schemeClr val="tx1">
                    <a:lumMod val="50000"/>
                  </a:schemeClr>
                </a:solidFill>
                <a:uLnTx/>
                <a:uFillTx/>
                <a:latin typeface="华文中宋" charset="0"/>
                <a:ea typeface="华文中宋" charset="0"/>
                <a:cs typeface="+mn-ea"/>
                <a:sym typeface="宋体" pitchFamily="2" charset="-122"/>
              </a:rPr>
              <a:t>。</a:t>
            </a:r>
            <a:endParaRPr lang="en-US" altLang="zh-CN" sz="1600" b="1" kern="0" noProof="0" dirty="0" smtClean="0">
              <a:ln>
                <a:noFill/>
              </a:ln>
              <a:solidFill>
                <a:schemeClr val="tx1">
                  <a:lumMod val="50000"/>
                </a:schemeClr>
              </a:solidFill>
              <a:uLnTx/>
              <a:uFillTx/>
              <a:latin typeface="华文中宋" charset="0"/>
              <a:ea typeface="华文中宋" charset="0"/>
              <a:cs typeface="+mn-ea"/>
              <a:sym typeface="宋体" pitchFamily="2" charset="-122"/>
            </a:endParaRPr>
          </a:p>
          <a:p>
            <a:pPr indent="0" algn="just" eaLnBrk="1" hangingPunct="1">
              <a:lnSpc>
                <a:spcPct val="220000"/>
              </a:lnSpc>
              <a:buClrTx/>
              <a:buFont typeface="Wingdings" charset="0"/>
              <a:buNone/>
            </a:pPr>
            <a:r>
              <a:rPr lang="zh-CN" altLang="en-US" sz="1600" b="1" kern="0" noProof="0" dirty="0" smtClean="0">
                <a:ln>
                  <a:noFill/>
                </a:ln>
                <a:solidFill>
                  <a:schemeClr val="tx1">
                    <a:lumMod val="50000"/>
                  </a:schemeClr>
                </a:solidFill>
                <a:uLnTx/>
                <a:uFillTx/>
                <a:latin typeface="华文中宋" charset="0"/>
                <a:ea typeface="华文中宋" charset="0"/>
                <a:cs typeface="+mn-ea"/>
                <a:sym typeface="+mn-ea"/>
              </a:rPr>
              <a:t>伯乐庄园在发展线上电商的同时，</a:t>
            </a:r>
            <a:r>
              <a:rPr lang="zh-CN" altLang="en-US" sz="1600" b="1" kern="0" noProof="0" dirty="0" smtClean="0">
                <a:ln>
                  <a:noFill/>
                </a:ln>
                <a:solidFill>
                  <a:schemeClr val="tx1">
                    <a:lumMod val="50000"/>
                  </a:schemeClr>
                </a:solidFill>
                <a:uLnTx/>
                <a:uFillTx/>
                <a:latin typeface="华文中宋" charset="0"/>
                <a:ea typeface="华文中宋" charset="0"/>
                <a:cs typeface="+mn-ea"/>
                <a:sym typeface="宋体" pitchFamily="2" charset="-122"/>
              </a:rPr>
              <a:t>融合O2O商业模式，</a:t>
            </a:r>
            <a:r>
              <a:rPr lang="zh-CN" altLang="en-US" sz="1600" b="1" kern="0" noProof="0" dirty="0" smtClean="0">
                <a:ln>
                  <a:noFill/>
                </a:ln>
                <a:solidFill>
                  <a:schemeClr val="tx1">
                    <a:lumMod val="50000"/>
                  </a:schemeClr>
                </a:solidFill>
                <a:uLnTx/>
                <a:uFillTx/>
                <a:latin typeface="华文中宋" charset="0"/>
                <a:ea typeface="华文中宋" charset="0"/>
                <a:cs typeface="+mn-ea"/>
                <a:sym typeface="+mn-ea"/>
              </a:rPr>
              <a:t>构建区域电商品牌店。一是在济南、青岛、淄博、大连等城市的高档社区铺设伯乐庄园连锁品牌店。二是在山东省农村</a:t>
            </a:r>
            <a:r>
              <a:rPr lang="zh-CN" altLang="en-US" sz="1600" b="1" kern="0" noProof="0" dirty="0" smtClean="0">
                <a:ln>
                  <a:noFill/>
                </a:ln>
                <a:solidFill>
                  <a:schemeClr val="tx1">
                    <a:lumMod val="50000"/>
                  </a:schemeClr>
                </a:solidFill>
                <a:uLnTx/>
                <a:uFillTx/>
                <a:latin typeface="华文中宋" charset="0"/>
                <a:ea typeface="华文中宋" charset="0"/>
                <a:cs typeface="+mn-ea"/>
                <a:sym typeface="仿宋" pitchFamily="49" charset="-122"/>
              </a:rPr>
              <a:t>已完成铺设</a:t>
            </a:r>
            <a:r>
              <a:rPr lang="en-US" altLang="zh-CN" sz="1600" b="1" kern="0" noProof="0" dirty="0" smtClean="0">
                <a:ln>
                  <a:noFill/>
                </a:ln>
                <a:solidFill>
                  <a:schemeClr val="tx1">
                    <a:lumMod val="50000"/>
                  </a:schemeClr>
                </a:solidFill>
                <a:uLnTx/>
                <a:uFillTx/>
                <a:latin typeface="华文中宋" charset="0"/>
                <a:ea typeface="华文中宋" charset="0"/>
                <a:cs typeface="+mn-ea"/>
                <a:sym typeface="仿宋" pitchFamily="49" charset="-122"/>
              </a:rPr>
              <a:t>500</a:t>
            </a:r>
            <a:r>
              <a:rPr lang="zh-CN" altLang="en-US" sz="1600" b="1" kern="0" noProof="0" dirty="0" smtClean="0">
                <a:ln>
                  <a:noFill/>
                </a:ln>
                <a:solidFill>
                  <a:schemeClr val="tx1">
                    <a:lumMod val="50000"/>
                  </a:schemeClr>
                </a:solidFill>
                <a:uLnTx/>
                <a:uFillTx/>
                <a:latin typeface="华文中宋" charset="0"/>
                <a:ea typeface="华文中宋" charset="0"/>
                <a:cs typeface="+mn-ea"/>
                <a:sym typeface="仿宋" pitchFamily="49" charset="-122"/>
              </a:rPr>
              <a:t>余家实体店，实现最后一公里的配送。</a:t>
            </a:r>
            <a:endParaRPr lang="zh-CN" altLang="en-US" sz="1600" b="1" kern="0" noProof="0" dirty="0" smtClean="0">
              <a:ln>
                <a:noFill/>
              </a:ln>
              <a:solidFill>
                <a:schemeClr val="tx1">
                  <a:lumMod val="50000"/>
                </a:schemeClr>
              </a:solidFill>
              <a:uLnTx/>
              <a:uFillTx/>
              <a:latin typeface="华文中宋" charset="0"/>
              <a:ea typeface="华文中宋" charset="0"/>
              <a:cs typeface="+mn-ea"/>
              <a:sym typeface="仿宋" pitchFamily="49" charset="-122"/>
            </a:endParaRPr>
          </a:p>
          <a:p>
            <a:pPr algn="l" eaLnBrk="1" fontAlgn="base" hangingPunct="1">
              <a:lnSpc>
                <a:spcPct val="190000"/>
              </a:lnSpc>
              <a:buClrTx/>
              <a:buFont typeface="Wingdings" charset="0"/>
            </a:pPr>
            <a:endParaRPr lang="zh-CN" altLang="en-US" sz="1600" b="1" kern="0" noProof="0" dirty="0" smtClean="0">
              <a:ln>
                <a:noFill/>
              </a:ln>
              <a:solidFill>
                <a:schemeClr val="tx1">
                  <a:lumMod val="50000"/>
                </a:schemeClr>
              </a:solidFill>
              <a:uLnTx/>
              <a:uFillTx/>
              <a:latin typeface="华文中宋" charset="0"/>
              <a:ea typeface="华文中宋" charset="0"/>
              <a:cs typeface="+mn-ea"/>
              <a:sym typeface="宋体" pitchFamily="2" charset="-122"/>
            </a:endParaRPr>
          </a:p>
        </p:txBody>
      </p:sp>
      <p:grpSp>
        <p:nvGrpSpPr>
          <p:cNvPr id="26" name="组合 5122"/>
          <p:cNvGrpSpPr/>
          <p:nvPr/>
        </p:nvGrpSpPr>
        <p:grpSpPr>
          <a:xfrm>
            <a:off x="1528763" y="737870"/>
            <a:ext cx="5227637" cy="685800"/>
            <a:chOff x="-24" y="0"/>
            <a:chExt cx="3293" cy="432"/>
          </a:xfrm>
        </p:grpSpPr>
        <p:sp>
          <p:nvSpPr>
            <p:cNvPr id="27" name="圆角矩形 5123"/>
            <p:cNvSpPr/>
            <p:nvPr/>
          </p:nvSpPr>
          <p:spPr>
            <a:xfrm>
              <a:off x="240" y="67"/>
              <a:ext cx="3029" cy="288"/>
            </a:xfrm>
            <a:prstGeom prst="roundRect">
              <a:avLst>
                <a:gd name="adj" fmla="val 16667"/>
              </a:avLst>
            </a:prstGeom>
            <a:noFill/>
            <a:ln w="28575" cap="flat" cmpd="sng">
              <a:solidFill>
                <a:srgbClr val="000000"/>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28" name="菱形 5124"/>
            <p:cNvSpPr/>
            <p:nvPr/>
          </p:nvSpPr>
          <p:spPr>
            <a:xfrm>
              <a:off x="-24" y="0"/>
              <a:ext cx="432" cy="432"/>
            </a:xfrm>
            <a:prstGeom prst="diamond">
              <a:avLst/>
            </a:prstGeom>
            <a:solidFill>
              <a:schemeClr val="tx1">
                <a:lumMod val="50000"/>
                <a:lumOff val="50000"/>
              </a:schemeClr>
            </a:solidFill>
            <a:ln w="25400" cap="flat" cmpd="sng">
              <a:solidFill>
                <a:schemeClr val="bg1"/>
              </a:solidFill>
              <a:prstDash val="solid"/>
              <a:miter/>
              <a:headEnd type="none" w="med" len="med"/>
              <a:tailEnd type="none" w="med" len="med"/>
            </a:ln>
          </p:spPr>
          <p:txBody>
            <a:bodyPr anchor="t"/>
            <a:lstStyle/>
            <a:p>
              <a:pPr lvl="0" algn="r">
                <a:buClr>
                  <a:srgbClr val="000000"/>
                </a:buClr>
              </a:pPr>
              <a:endParaRPr lang="zh-CN" altLang="zh-CN" dirty="0">
                <a:solidFill>
                  <a:srgbClr val="30311D"/>
                </a:solidFill>
                <a:latin typeface="Arial" charset="0"/>
                <a:ea typeface="宋体" charset="-122"/>
                <a:sym typeface="Arial" charset="0"/>
              </a:endParaRPr>
            </a:p>
          </p:txBody>
        </p:sp>
        <p:sp>
          <p:nvSpPr>
            <p:cNvPr id="30" name="文本框 5125"/>
            <p:cNvSpPr/>
            <p:nvPr/>
          </p:nvSpPr>
          <p:spPr>
            <a:xfrm>
              <a:off x="609" y="78"/>
              <a:ext cx="2160" cy="288"/>
            </a:xfrm>
            <a:prstGeom prst="rect">
              <a:avLst/>
            </a:prstGeom>
            <a:noFill/>
            <a:ln w="9525">
              <a:noFill/>
              <a:miter/>
            </a:ln>
          </p:spPr>
          <p:txBody>
            <a:bodyPr anchor="t">
              <a:spAutoFit/>
            </a:bodyPr>
            <a:lstStyle/>
            <a:p>
              <a:pPr lvl="0" algn="ctr" eaLnBrk="0" hangingPunct="0">
                <a:buClr>
                  <a:srgbClr val="000000"/>
                </a:buClr>
              </a:pPr>
              <a:r>
                <a:rPr lang="zh-CN" altLang="en-US" sz="2400" b="1" dirty="0">
                  <a:solidFill>
                    <a:srgbClr val="000000"/>
                  </a:solidFill>
                  <a:latin typeface="Arial" charset="0"/>
                  <a:ea typeface="黑体" pitchFamily="49" charset="-122"/>
                  <a:sym typeface="Arial" charset="0"/>
                </a:rPr>
                <a:t>农业服务</a:t>
              </a:r>
            </a:p>
          </p:txBody>
        </p:sp>
      </p:grpSp>
      <p:pic>
        <p:nvPicPr>
          <p:cNvPr id="2" name="图片 3" descr="QQ图片20151118132519"/>
          <p:cNvPicPr>
            <a:picLocks noChangeAspect="1"/>
          </p:cNvPicPr>
          <p:nvPr/>
        </p:nvPicPr>
        <p:blipFill>
          <a:blip r:embed="rId1" cstate="print"/>
          <a:srcRect/>
          <a:stretch>
            <a:fillRect/>
          </a:stretch>
        </p:blipFill>
        <p:spPr>
          <a:xfrm>
            <a:off x="1859280" y="4319905"/>
            <a:ext cx="3090545" cy="1979295"/>
          </a:xfrm>
          <a:prstGeom prst="rect">
            <a:avLst/>
          </a:prstGeom>
          <a:noFill/>
          <a:ln w="9525">
            <a:noFill/>
            <a:miter/>
          </a:ln>
        </p:spPr>
      </p:pic>
      <p:pic>
        <p:nvPicPr>
          <p:cNvPr id="3" name="图片 2" descr="ori5YQKRqCV"/>
          <p:cNvPicPr>
            <a:picLocks noChangeAspect="1"/>
          </p:cNvPicPr>
          <p:nvPr/>
        </p:nvPicPr>
        <p:blipFill>
          <a:blip r:embed="rId2"/>
          <a:srcRect/>
          <a:stretch>
            <a:fillRect/>
          </a:stretch>
        </p:blipFill>
        <p:spPr>
          <a:xfrm>
            <a:off x="1833245" y="1629410"/>
            <a:ext cx="3017520" cy="26314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ppt_y</p:attrName>
                                        </p:attrNameLst>
                                      </p:cBhvr>
                                      <p:tavLst>
                                        <p:tav tm="0">
                                          <p:val>
                                            <p:strVal val="#ppt_y+#ppt_h*1.125000"/>
                                          </p:val>
                                        </p:tav>
                                        <p:tav tm="100000">
                                          <p:val>
                                            <p:strVal val="#ppt_y"/>
                                          </p:val>
                                        </p:tav>
                                      </p:tavLst>
                                    </p:anim>
                                    <p:animEffect transition="in" filter="wipe(up)">
                                      <p:cBhvr>
                                        <p:cTn id="16" dur="500"/>
                                        <p:tgtEl>
                                          <p:spTgt spid="2"/>
                                        </p:tgtEl>
                                      </p:cBhvr>
                                    </p:animEffect>
                                  </p:childTnLst>
                                </p:cTn>
                              </p:par>
                              <p:par>
                                <p:cTn id="17" presetID="1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p:tgtEl>
                                          <p:spTgt spid="3"/>
                                        </p:tgtEl>
                                        <p:attrNameLst>
                                          <p:attrName>ppt_y</p:attrName>
                                        </p:attrNameLst>
                                      </p:cBhvr>
                                      <p:tavLst>
                                        <p:tav tm="0">
                                          <p:val>
                                            <p:strVal val="#ppt_y+#ppt_h*1.125000"/>
                                          </p:val>
                                        </p:tav>
                                        <p:tav tm="100000">
                                          <p:val>
                                            <p:strVal val="#ppt_y"/>
                                          </p:val>
                                        </p:tav>
                                      </p:tavLst>
                                    </p:anim>
                                    <p:animEffect transition="in" filter="wipe(up)">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内容占位符 2"/>
          <p:cNvSpPr>
            <a:spLocks noGrp="1"/>
          </p:cNvSpPr>
          <p:nvPr>
            <p:ph idx="1"/>
          </p:nvPr>
        </p:nvSpPr>
        <p:spPr>
          <a:xfrm>
            <a:off x="1797050" y="910590"/>
            <a:ext cx="8683625" cy="1628140"/>
          </a:xfrm>
          <a:ln w="9525">
            <a:noFill/>
            <a:miter/>
          </a:ln>
        </p:spPr>
        <p:txBody>
          <a:bodyPr anchor="t"/>
          <a:lstStyle/>
          <a:p>
            <a:pPr marL="0" indent="0">
              <a:lnSpc>
                <a:spcPct val="200000"/>
              </a:lnSpc>
              <a:buNone/>
            </a:pPr>
            <a:r>
              <a:rPr lang="en-US" altLang="zh-CN" sz="1600" dirty="0">
                <a:solidFill>
                  <a:srgbClr val="30311D"/>
                </a:solidFill>
                <a:latin typeface="华文中宋" charset="0"/>
                <a:ea typeface="华文中宋" charset="0"/>
              </a:rPr>
              <a:t>      </a:t>
            </a:r>
            <a:r>
              <a:rPr sz="1600" b="1" kern="0" noProof="0" dirty="0">
                <a:ln>
                  <a:noFill/>
                </a:ln>
                <a:solidFill>
                  <a:schemeClr val="tx1">
                    <a:lumMod val="50000"/>
                  </a:schemeClr>
                </a:solidFill>
                <a:uLnTx/>
                <a:uFillTx/>
                <a:latin typeface="华文中宋" charset="0"/>
                <a:ea typeface="华文中宋" charset="0"/>
                <a:cs typeface="+mn-ea"/>
              </a:rPr>
              <a:t>公司相继受邀参加了2015欧亚经济论坛、第五届黄河三角洲（中国•垦利）国际生态农业博览会、</a:t>
            </a:r>
            <a:r>
              <a:rPr lang="en-US" altLang="zh-CN" sz="1600" b="1" kern="0" noProof="0" dirty="0">
                <a:ln>
                  <a:noFill/>
                </a:ln>
                <a:solidFill>
                  <a:schemeClr val="tx1">
                    <a:lumMod val="50000"/>
                  </a:schemeClr>
                </a:solidFill>
                <a:uLnTx/>
                <a:uFillTx/>
                <a:latin typeface="华文中宋" charset="0"/>
                <a:ea typeface="华文中宋" charset="0"/>
                <a:cs typeface="+mn-ea"/>
              </a:rPr>
              <a:t>2015</a:t>
            </a:r>
            <a:r>
              <a:rPr sz="1600" b="1" kern="0" noProof="0" dirty="0">
                <a:ln>
                  <a:noFill/>
                </a:ln>
                <a:solidFill>
                  <a:schemeClr val="tx1">
                    <a:lumMod val="50000"/>
                  </a:schemeClr>
                </a:solidFill>
                <a:uLnTx/>
                <a:uFillTx/>
                <a:latin typeface="华文中宋" charset="0"/>
                <a:ea typeface="华文中宋" charset="0"/>
                <a:cs typeface="+mn-ea"/>
              </a:rPr>
              <a:t>中国国际食品博览会，伯乐庄园出品的“伯乐蜜”</a:t>
            </a:r>
            <a:r>
              <a:rPr lang="zh-CN" sz="1600" b="1" kern="0" noProof="0" dirty="0">
                <a:ln>
                  <a:noFill/>
                </a:ln>
                <a:solidFill>
                  <a:schemeClr val="tx1">
                    <a:lumMod val="50000"/>
                  </a:schemeClr>
                </a:solidFill>
                <a:uLnTx/>
                <a:uFillTx/>
                <a:latin typeface="华文中宋" charset="0"/>
                <a:ea typeface="华文中宋" charset="0"/>
                <a:cs typeface="+mn-ea"/>
              </a:rPr>
              <a:t>苹果</a:t>
            </a:r>
            <a:r>
              <a:rPr sz="1600" b="1" kern="0" noProof="0" dirty="0">
                <a:ln>
                  <a:noFill/>
                </a:ln>
                <a:solidFill>
                  <a:schemeClr val="tx1">
                    <a:lumMod val="50000"/>
                  </a:schemeClr>
                </a:solidFill>
                <a:uLnTx/>
                <a:uFillTx/>
                <a:latin typeface="华文中宋" charset="0"/>
                <a:ea typeface="华文中宋" charset="0"/>
                <a:cs typeface="+mn-ea"/>
              </a:rPr>
              <a:t>被</a:t>
            </a:r>
            <a:r>
              <a:rPr lang="zh-CN" sz="1600" b="1" kern="0" noProof="0" dirty="0">
                <a:ln>
                  <a:noFill/>
                </a:ln>
                <a:solidFill>
                  <a:schemeClr val="tx1">
                    <a:lumMod val="50000"/>
                  </a:schemeClr>
                </a:solidFill>
                <a:uLnTx/>
                <a:uFillTx/>
                <a:latin typeface="华文中宋" charset="0"/>
                <a:ea typeface="华文中宋" charset="0"/>
                <a:cs typeface="+mn-ea"/>
              </a:rPr>
              <a:t>指定</a:t>
            </a:r>
            <a:r>
              <a:rPr sz="1600" b="1" kern="0" noProof="0" dirty="0">
                <a:ln>
                  <a:noFill/>
                </a:ln>
                <a:solidFill>
                  <a:schemeClr val="tx1">
                    <a:lumMod val="50000"/>
                  </a:schemeClr>
                </a:solidFill>
                <a:uLnTx/>
                <a:uFillTx/>
                <a:latin typeface="华文中宋" charset="0"/>
                <a:ea typeface="华文中宋" charset="0"/>
                <a:cs typeface="+mn-ea"/>
              </a:rPr>
              <a:t>为</a:t>
            </a:r>
            <a:r>
              <a:rPr lang="en-US" sz="1600" b="1" kern="0" noProof="0" dirty="0">
                <a:ln>
                  <a:noFill/>
                </a:ln>
                <a:solidFill>
                  <a:schemeClr val="tx1">
                    <a:lumMod val="50000"/>
                  </a:schemeClr>
                </a:solidFill>
                <a:uLnTx/>
                <a:uFillTx/>
                <a:latin typeface="华文中宋" charset="0"/>
                <a:ea typeface="华文中宋" charset="0"/>
                <a:cs typeface="+mn-ea"/>
              </a:rPr>
              <a:t>"</a:t>
            </a:r>
            <a:r>
              <a:rPr sz="1600" b="1" kern="0" noProof="0" dirty="0">
                <a:ln>
                  <a:noFill/>
                </a:ln>
                <a:solidFill>
                  <a:schemeClr val="tx1">
                    <a:lumMod val="50000"/>
                  </a:schemeClr>
                </a:solidFill>
                <a:uLnTx/>
                <a:uFillTx/>
                <a:latin typeface="华文中宋" charset="0"/>
                <a:ea typeface="华文中宋" charset="0"/>
                <a:cs typeface="+mn-ea"/>
              </a:rPr>
              <a:t>2015欧亚</a:t>
            </a:r>
            <a:r>
              <a:rPr lang="zh-CN" sz="1600" b="1" kern="0" noProof="0" dirty="0">
                <a:ln>
                  <a:noFill/>
                </a:ln>
                <a:solidFill>
                  <a:schemeClr val="tx1">
                    <a:lumMod val="50000"/>
                  </a:schemeClr>
                </a:solidFill>
                <a:uLnTx/>
                <a:uFillTx/>
                <a:latin typeface="华文中宋" charset="0"/>
                <a:ea typeface="华文中宋" charset="0"/>
                <a:cs typeface="+mn-ea"/>
              </a:rPr>
              <a:t>经济</a:t>
            </a:r>
            <a:r>
              <a:rPr sz="1600" b="1" kern="0" noProof="0" dirty="0">
                <a:ln>
                  <a:noFill/>
                </a:ln>
                <a:solidFill>
                  <a:schemeClr val="tx1">
                    <a:lumMod val="50000"/>
                  </a:schemeClr>
                </a:solidFill>
                <a:uLnTx/>
                <a:uFillTx/>
                <a:latin typeface="华文中宋" charset="0"/>
                <a:ea typeface="华文中宋" charset="0"/>
                <a:cs typeface="+mn-ea"/>
              </a:rPr>
              <a:t>论坛</a:t>
            </a:r>
            <a:r>
              <a:rPr lang="en-US" sz="1600" b="1" kern="0" noProof="0" dirty="0">
                <a:ln>
                  <a:noFill/>
                </a:ln>
                <a:solidFill>
                  <a:schemeClr val="tx1">
                    <a:lumMod val="50000"/>
                  </a:schemeClr>
                </a:solidFill>
                <a:uLnTx/>
                <a:uFillTx/>
                <a:latin typeface="华文中宋" charset="0"/>
                <a:ea typeface="华文中宋" charset="0"/>
                <a:cs typeface="+mn-ea"/>
              </a:rPr>
              <a:t>"</a:t>
            </a:r>
            <a:r>
              <a:rPr lang="zh-CN" altLang="en-US" sz="1600" b="1" kern="0" noProof="0" dirty="0">
                <a:ln>
                  <a:noFill/>
                </a:ln>
                <a:solidFill>
                  <a:schemeClr val="tx1">
                    <a:lumMod val="50000"/>
                  </a:schemeClr>
                </a:solidFill>
                <a:uLnTx/>
                <a:uFillTx/>
                <a:latin typeface="华文中宋" charset="0"/>
                <a:ea typeface="华文中宋" charset="0"/>
                <a:cs typeface="+mn-ea"/>
              </a:rPr>
              <a:t>专供</a:t>
            </a:r>
            <a:r>
              <a:rPr sz="1600" b="1" kern="0" noProof="0" dirty="0">
                <a:ln>
                  <a:noFill/>
                </a:ln>
                <a:solidFill>
                  <a:schemeClr val="tx1">
                    <a:lumMod val="50000"/>
                  </a:schemeClr>
                </a:solidFill>
                <a:uLnTx/>
                <a:uFillTx/>
                <a:latin typeface="华文中宋" charset="0"/>
                <a:ea typeface="华文中宋" charset="0"/>
                <a:cs typeface="+mn-ea"/>
              </a:rPr>
              <a:t>产品</a:t>
            </a:r>
            <a:r>
              <a:rPr lang="zh-CN" altLang="en-US" sz="1600" b="1" kern="0" noProof="0" dirty="0">
                <a:ln>
                  <a:noFill/>
                </a:ln>
                <a:solidFill>
                  <a:schemeClr val="tx1">
                    <a:lumMod val="50000"/>
                  </a:schemeClr>
                </a:solidFill>
                <a:uLnTx/>
                <a:uFillTx/>
                <a:latin typeface="华文中宋" charset="0"/>
                <a:ea typeface="华文中宋" charset="0"/>
                <a:cs typeface="+mn-ea"/>
              </a:rPr>
              <a:t>。</a:t>
            </a:r>
          </a:p>
        </p:txBody>
      </p:sp>
      <p:pic>
        <p:nvPicPr>
          <p:cNvPr id="31748" name="图片 3" descr="QQ截图20151118141906"/>
          <p:cNvPicPr>
            <a:picLocks noChangeAspect="1"/>
          </p:cNvPicPr>
          <p:nvPr/>
        </p:nvPicPr>
        <p:blipFill>
          <a:blip r:embed="rId1" cstate="print"/>
          <a:srcRect/>
          <a:stretch>
            <a:fillRect/>
          </a:stretch>
        </p:blipFill>
        <p:spPr>
          <a:xfrm>
            <a:off x="1808798" y="2669858"/>
            <a:ext cx="4359275" cy="3052762"/>
          </a:xfrm>
          <a:prstGeom prst="rect">
            <a:avLst/>
          </a:prstGeom>
          <a:noFill/>
          <a:ln w="9525">
            <a:noFill/>
            <a:miter/>
          </a:ln>
        </p:spPr>
      </p:pic>
      <p:pic>
        <p:nvPicPr>
          <p:cNvPr id="31749" name="图片 4" descr="QQ截图20151118142249"/>
          <p:cNvPicPr>
            <a:picLocks noChangeAspect="1"/>
          </p:cNvPicPr>
          <p:nvPr/>
        </p:nvPicPr>
        <p:blipFill>
          <a:blip r:embed="rId2" cstate="print"/>
          <a:srcRect/>
          <a:stretch>
            <a:fillRect/>
          </a:stretch>
        </p:blipFill>
        <p:spPr>
          <a:xfrm>
            <a:off x="6333173" y="2658745"/>
            <a:ext cx="4097337" cy="3079750"/>
          </a:xfrm>
          <a:prstGeom prst="rect">
            <a:avLst/>
          </a:prstGeom>
          <a:noFill/>
          <a:ln w="9525">
            <a:noFill/>
            <a:miter/>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 calcmode="lin" valueType="num">
                                      <p:cBhvr additive="base">
                                        <p:cTn id="7" dur="500"/>
                                        <p:tgtEl>
                                          <p:spTgt spid="27650">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7650">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1748"/>
                                        </p:tgtEl>
                                        <p:attrNameLst>
                                          <p:attrName>style.visibility</p:attrName>
                                        </p:attrNameLst>
                                      </p:cBhvr>
                                      <p:to>
                                        <p:strVal val="visible"/>
                                      </p:to>
                                    </p:set>
                                    <p:anim calcmode="lin" valueType="num">
                                      <p:cBhvr additive="base">
                                        <p:cTn id="11" dur="500"/>
                                        <p:tgtEl>
                                          <p:spTgt spid="31748"/>
                                        </p:tgtEl>
                                        <p:attrNameLst>
                                          <p:attrName>ppt_y</p:attrName>
                                        </p:attrNameLst>
                                      </p:cBhvr>
                                      <p:tavLst>
                                        <p:tav tm="0">
                                          <p:val>
                                            <p:strVal val="#ppt_y+#ppt_h*1.125000"/>
                                          </p:val>
                                        </p:tav>
                                        <p:tav tm="100000">
                                          <p:val>
                                            <p:strVal val="#ppt_y"/>
                                          </p:val>
                                        </p:tav>
                                      </p:tavLst>
                                    </p:anim>
                                    <p:animEffect transition="in" filter="wipe(up)">
                                      <p:cBhvr>
                                        <p:cTn id="12" dur="500"/>
                                        <p:tgtEl>
                                          <p:spTgt spid="31748"/>
                                        </p:tgtEl>
                                      </p:cBhvr>
                                    </p:animEffect>
                                  </p:childTnLst>
                                </p:cTn>
                              </p:par>
                              <p:par>
                                <p:cTn id="13" presetID="12" presetClass="entr" presetSubtype="4" fill="hold" nodeType="withEffect">
                                  <p:stCondLst>
                                    <p:cond delay="0"/>
                                  </p:stCondLst>
                                  <p:childTnLst>
                                    <p:set>
                                      <p:cBhvr>
                                        <p:cTn id="14" dur="1" fill="hold">
                                          <p:stCondLst>
                                            <p:cond delay="0"/>
                                          </p:stCondLst>
                                        </p:cTn>
                                        <p:tgtEl>
                                          <p:spTgt spid="31749"/>
                                        </p:tgtEl>
                                        <p:attrNameLst>
                                          <p:attrName>style.visibility</p:attrName>
                                        </p:attrNameLst>
                                      </p:cBhvr>
                                      <p:to>
                                        <p:strVal val="visible"/>
                                      </p:to>
                                    </p:set>
                                    <p:anim calcmode="lin" valueType="num">
                                      <p:cBhvr additive="base">
                                        <p:cTn id="15" dur="500"/>
                                        <p:tgtEl>
                                          <p:spTgt spid="31749"/>
                                        </p:tgtEl>
                                        <p:attrNameLst>
                                          <p:attrName>ppt_y</p:attrName>
                                        </p:attrNameLst>
                                      </p:cBhvr>
                                      <p:tavLst>
                                        <p:tav tm="0">
                                          <p:val>
                                            <p:strVal val="#ppt_y+#ppt_h*1.125000"/>
                                          </p:val>
                                        </p:tav>
                                        <p:tav tm="100000">
                                          <p:val>
                                            <p:strVal val="#ppt_y"/>
                                          </p:val>
                                        </p:tav>
                                      </p:tavLst>
                                    </p:anim>
                                    <p:animEffect transition="in" filter="wipe(up)">
                                      <p:cBhvr>
                                        <p:cTn id="16" dur="5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nvSpPr>
        <p:spPr>
          <a:xfrm>
            <a:off x="671830" y="403860"/>
            <a:ext cx="10678795" cy="2253615"/>
          </a:xfrm>
          <a:ln w="9525">
            <a:noFill/>
            <a:miter/>
          </a:ln>
        </p:spPr>
        <p:txBody>
          <a:bodyPr anchor="t"/>
          <a:lstStyle>
            <a:lvl1pPr marL="267970" indent="-267970" algn="l" defTabSz="685800" rtl="0" eaLnBrk="1" latinLnBrk="0" hangingPunct="1">
              <a:lnSpc>
                <a:spcPct val="90000"/>
              </a:lnSpc>
              <a:spcBef>
                <a:spcPts val="1350"/>
              </a:spcBef>
              <a:buClr>
                <a:schemeClr val="accent1"/>
              </a:buClr>
              <a:buSzPct val="70000"/>
              <a:buFont typeface="Wingdings" pitchFamily="2" charset="2"/>
              <a:buChar char="l"/>
              <a:defRPr sz="2400" kern="1200">
                <a:solidFill>
                  <a:schemeClr val="tx1"/>
                </a:solidFill>
                <a:latin typeface="+mn-lt"/>
                <a:ea typeface="+mn-ea"/>
                <a:cs typeface="+mn-cs"/>
              </a:defRPr>
            </a:lvl1pPr>
            <a:lvl2pPr marL="267970" indent="-267970" algn="l" defTabSz="685800" rtl="0" eaLnBrk="1" latinLnBrk="0" hangingPunct="1">
              <a:lnSpc>
                <a:spcPct val="130000"/>
              </a:lnSpc>
              <a:spcBef>
                <a:spcPts val="0"/>
              </a:spcBef>
              <a:buFont typeface="Calibri" pitchFamily="34" charset="0"/>
              <a:buChar char=" "/>
              <a:defRPr sz="16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bg1">
                    <a:lumMod val="50000"/>
                  </a:schemeClr>
                </a:solidFill>
                <a:latin typeface="+mn-lt"/>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bg1">
                    <a:lumMod val="50000"/>
                  </a:schemeClr>
                </a:solidFill>
                <a:latin typeface="+mn-lt"/>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bg1">
                    <a:lumMod val="50000"/>
                  </a:schemeClr>
                </a:solidFill>
                <a:latin typeface="+mn-lt"/>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fontAlgn="base">
              <a:lnSpc>
                <a:spcPct val="130000"/>
              </a:lnSpc>
              <a:buNone/>
            </a:pPr>
            <a:r>
              <a:rPr lang="en-US" altLang="zh-CN" sz="1800" strike="noStrike" kern="1200" noProof="1">
                <a:solidFill>
                  <a:srgbClr val="30311D"/>
                </a:solidFill>
                <a:latin typeface="华文中宋" charset="0"/>
                <a:ea typeface="华文中宋" charset="0"/>
                <a:cs typeface="+mn-ea"/>
                <a:sym typeface="Arial" charset="0"/>
              </a:rPr>
              <a:t>     </a:t>
            </a:r>
            <a:endParaRPr lang="zh-CN" altLang="en-US" strike="noStrike" noProof="1"/>
          </a:p>
        </p:txBody>
      </p:sp>
      <p:sp>
        <p:nvSpPr>
          <p:cNvPr id="3" name="文本框 2"/>
          <p:cNvSpPr txBox="1"/>
          <p:nvPr/>
        </p:nvSpPr>
        <p:spPr>
          <a:xfrm>
            <a:off x="1583690" y="1050925"/>
            <a:ext cx="8987155" cy="1066800"/>
          </a:xfrm>
          <a:prstGeom prst="rect">
            <a:avLst/>
          </a:prstGeom>
          <a:noFill/>
        </p:spPr>
        <p:txBody>
          <a:bodyPr wrap="square" rtlCol="0">
            <a:spAutoFit/>
          </a:bodyPr>
          <a:lstStyle/>
          <a:p>
            <a:pPr algn="l" defTabSz="685800">
              <a:lnSpc>
                <a:spcPct val="200000"/>
              </a:lnSpc>
              <a:spcBef>
                <a:spcPts val="1350"/>
              </a:spcBef>
              <a:buClr>
                <a:schemeClr val="accent1"/>
              </a:buClr>
              <a:buSzPct val="70000"/>
              <a:buFont typeface="Wingdings" pitchFamily="2" charset="2"/>
            </a:pPr>
            <a:r>
              <a:rPr lang="zh-CN" altLang="en-US" sz="1600" b="1" dirty="0" smtClean="0">
                <a:solidFill>
                  <a:schemeClr val="tx1">
                    <a:lumMod val="50000"/>
                  </a:schemeClr>
                </a:solidFill>
                <a:latin typeface="方正小标宋简体" charset="0"/>
                <a:ea typeface="方正小标宋简体" charset="0"/>
              </a:rPr>
              <a:t>        展望未来</a:t>
            </a:r>
            <a:r>
              <a:rPr lang="zh-CN" altLang="en-US" sz="1600" b="1" dirty="0" smtClean="0">
                <a:solidFill>
                  <a:schemeClr val="tx1">
                    <a:lumMod val="50000"/>
                  </a:schemeClr>
                </a:solidFill>
                <a:latin typeface="方正小标宋简体" charset="0"/>
                <a:ea typeface="方正小标宋简体" charset="0"/>
                <a:sym typeface="+mn-ea"/>
              </a:rPr>
              <a:t>，伯乐庄园积极发展互联网+，已初步形成伯乐庄园+合作社+侬伯品服务平台+消费者为一体的信息化智能化农业模式。立足山东，布局全国，全力打造一流的生态农业国字号龙头企业。</a:t>
            </a:r>
            <a:endParaRPr lang="en-US" altLang="zh-CN" sz="1600" b="1" kern="0" noProof="0" dirty="0">
              <a:ln>
                <a:noFill/>
              </a:ln>
              <a:solidFill>
                <a:schemeClr val="tx1">
                  <a:lumMod val="50000"/>
                </a:schemeClr>
              </a:solidFill>
              <a:uLnTx/>
              <a:uFillTx/>
              <a:latin typeface="华文中宋" charset="0"/>
              <a:ea typeface="华文中宋" charset="0"/>
              <a:cs typeface="+mn-ea"/>
            </a:endParaRPr>
          </a:p>
        </p:txBody>
      </p:sp>
      <p:pic>
        <p:nvPicPr>
          <p:cNvPr id="10" name="图片 9" descr="伯乐庄园logo.png"/>
          <p:cNvPicPr>
            <a:picLocks noChangeAspect="1"/>
          </p:cNvPicPr>
          <p:nvPr/>
        </p:nvPicPr>
        <p:blipFill>
          <a:blip r:embed="rId1" cstate="print"/>
          <a:srcRect/>
          <a:stretch>
            <a:fillRect/>
          </a:stretch>
        </p:blipFill>
        <p:spPr>
          <a:xfrm>
            <a:off x="1224280" y="3144520"/>
            <a:ext cx="1917065" cy="2105025"/>
          </a:xfrm>
          <a:prstGeom prst="rect">
            <a:avLst/>
          </a:prstGeom>
          <a:effectLst>
            <a:outerShdw blurRad="76200" dist="63500" dir="8100000" algn="tr" rotWithShape="0">
              <a:prstClr val="black">
                <a:alpha val="40000"/>
              </a:prstClr>
            </a:outerShdw>
          </a:effectLst>
        </p:spPr>
      </p:pic>
      <p:pic>
        <p:nvPicPr>
          <p:cNvPr id="6" name="图片 5" descr="559e8c806f315_1024"/>
          <p:cNvPicPr>
            <a:picLocks noChangeAspect="1"/>
          </p:cNvPicPr>
          <p:nvPr/>
        </p:nvPicPr>
        <p:blipFill>
          <a:blip r:embed="rId2"/>
          <a:srcRect/>
          <a:stretch>
            <a:fillRect/>
          </a:stretch>
        </p:blipFill>
        <p:spPr>
          <a:xfrm>
            <a:off x="3379470" y="2700655"/>
            <a:ext cx="3029585" cy="2484120"/>
          </a:xfrm>
          <a:prstGeom prst="rect">
            <a:avLst/>
          </a:prstGeom>
        </p:spPr>
      </p:pic>
      <p:pic>
        <p:nvPicPr>
          <p:cNvPr id="8" name="图片 7" descr="LOGO.png"/>
          <p:cNvPicPr>
            <a:picLocks noChangeAspect="1"/>
          </p:cNvPicPr>
          <p:nvPr/>
        </p:nvPicPr>
        <p:blipFill>
          <a:blip r:embed="rId3"/>
          <a:srcRect/>
          <a:stretch>
            <a:fillRect/>
          </a:stretch>
        </p:blipFill>
        <p:spPr>
          <a:xfrm>
            <a:off x="6238875" y="2804160"/>
            <a:ext cx="2879725" cy="2879725"/>
          </a:xfrm>
          <a:prstGeom prst="rect">
            <a:avLst/>
          </a:prstGeom>
        </p:spPr>
      </p:pic>
      <p:pic>
        <p:nvPicPr>
          <p:cNvPr id="9" name="图片 8" descr="358PICb58PICvTx_1024"/>
          <p:cNvPicPr>
            <a:picLocks noChangeAspect="1"/>
          </p:cNvPicPr>
          <p:nvPr/>
        </p:nvPicPr>
        <p:blipFill>
          <a:blip r:embed="rId4"/>
          <a:srcRect/>
          <a:stretch>
            <a:fillRect/>
          </a:stretch>
        </p:blipFill>
        <p:spPr>
          <a:xfrm>
            <a:off x="9199880" y="2653665"/>
            <a:ext cx="1922145" cy="3050540"/>
          </a:xfrm>
          <a:prstGeom prst="rect">
            <a:avLst/>
          </a:prstGeom>
        </p:spPr>
      </p:pic>
      <p:sp>
        <p:nvSpPr>
          <p:cNvPr id="11" name="文本框 10"/>
          <p:cNvSpPr txBox="1"/>
          <p:nvPr/>
        </p:nvSpPr>
        <p:spPr>
          <a:xfrm>
            <a:off x="3255645" y="3801745"/>
            <a:ext cx="440690" cy="926465"/>
          </a:xfrm>
          <a:prstGeom prst="rect">
            <a:avLst/>
          </a:prstGeom>
          <a:noFill/>
        </p:spPr>
        <p:txBody>
          <a:bodyPr wrap="square" rtlCol="0">
            <a:spAutoFit/>
          </a:bodyPr>
          <a:p>
            <a:r>
              <a:rPr lang="en-US" altLang="zh-CN" sz="5400" b="1">
                <a:latin typeface="方正小标宋简体" charset="0"/>
                <a:ea typeface="方正小标宋简体" charset="0"/>
              </a:rPr>
              <a:t>+</a:t>
            </a:r>
            <a:endParaRPr lang="en-US" altLang="zh-CN" sz="5400" b="1">
              <a:latin typeface="方正小标宋简体" charset="0"/>
              <a:ea typeface="方正小标宋简体" charset="0"/>
            </a:endParaRPr>
          </a:p>
        </p:txBody>
      </p:sp>
      <p:sp>
        <p:nvSpPr>
          <p:cNvPr id="13" name="文本框 12"/>
          <p:cNvSpPr txBox="1"/>
          <p:nvPr/>
        </p:nvSpPr>
        <p:spPr>
          <a:xfrm>
            <a:off x="8768715" y="3646805"/>
            <a:ext cx="440690" cy="926465"/>
          </a:xfrm>
          <a:prstGeom prst="rect">
            <a:avLst/>
          </a:prstGeom>
          <a:noFill/>
        </p:spPr>
        <p:txBody>
          <a:bodyPr wrap="square" rtlCol="0">
            <a:spAutoFit/>
          </a:bodyPr>
          <a:p>
            <a:r>
              <a:rPr lang="en-US" altLang="zh-CN" sz="5400" b="1">
                <a:latin typeface="方正小标宋简体" charset="0"/>
                <a:ea typeface="方正小标宋简体" charset="0"/>
              </a:rPr>
              <a:t>+</a:t>
            </a:r>
            <a:endParaRPr lang="en-US" altLang="zh-CN" sz="5400" b="1">
              <a:latin typeface="方正小标宋简体" charset="0"/>
              <a:ea typeface="方正小标宋简体" charset="0"/>
            </a:endParaRPr>
          </a:p>
        </p:txBody>
      </p:sp>
      <p:sp>
        <p:nvSpPr>
          <p:cNvPr id="14" name="文本框 13"/>
          <p:cNvSpPr txBox="1"/>
          <p:nvPr/>
        </p:nvSpPr>
        <p:spPr>
          <a:xfrm>
            <a:off x="6043930" y="3712845"/>
            <a:ext cx="440690" cy="926465"/>
          </a:xfrm>
          <a:prstGeom prst="rect">
            <a:avLst/>
          </a:prstGeom>
          <a:noFill/>
        </p:spPr>
        <p:txBody>
          <a:bodyPr wrap="square" rtlCol="0">
            <a:spAutoFit/>
          </a:bodyPr>
          <a:p>
            <a:r>
              <a:rPr lang="en-US" altLang="zh-CN" sz="5400" b="1">
                <a:latin typeface="方正小标宋简体" charset="0"/>
                <a:ea typeface="方正小标宋简体" charset="0"/>
              </a:rPr>
              <a:t>+</a:t>
            </a:r>
            <a:endParaRPr lang="en-US" altLang="zh-CN" sz="5400" b="1">
              <a:latin typeface="方正小标宋简体" charset="0"/>
              <a:ea typeface="方正小标宋简体"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par>
                                <p:cTn id="21" presetID="1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ppt_y</p:attrName>
                                        </p:attrNameLst>
                                      </p:cBhvr>
                                      <p:tavLst>
                                        <p:tav tm="0">
                                          <p:val>
                                            <p:strVal val="#ppt_y+#ppt_h*1.125000"/>
                                          </p:val>
                                        </p:tav>
                                        <p:tav tm="100000">
                                          <p:val>
                                            <p:strVal val="#ppt_y"/>
                                          </p:val>
                                        </p:tav>
                                      </p:tavLst>
                                    </p:anim>
                                    <p:animEffect transition="in" filter="wipe(up)">
                                      <p:cBhvr>
                                        <p:cTn id="24" dur="500"/>
                                        <p:tgtEl>
                                          <p:spTgt spid="8"/>
                                        </p:tgtEl>
                                      </p:cBhvr>
                                    </p:animEffect>
                                  </p:childTnLst>
                                </p:cTn>
                              </p:par>
                              <p:par>
                                <p:cTn id="25" presetID="12" presetClass="entr" presetSubtype="4"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ppt_y</p:attrName>
                                        </p:attrNameLst>
                                      </p:cBhvr>
                                      <p:tavLst>
                                        <p:tav tm="0">
                                          <p:val>
                                            <p:strVal val="#ppt_y+#ppt_h*1.125000"/>
                                          </p:val>
                                        </p:tav>
                                        <p:tav tm="100000">
                                          <p:val>
                                            <p:strVal val="#ppt_y"/>
                                          </p:val>
                                        </p:tav>
                                      </p:tavLst>
                                    </p:anim>
                                    <p:animEffect transition="in" filter="wipe(up)">
                                      <p:cBhvr>
                                        <p:cTn id="28" dur="500"/>
                                        <p:tgtEl>
                                          <p:spTgt spid="9"/>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ppt_y</p:attrName>
                                        </p:attrNameLst>
                                      </p:cBhvr>
                                      <p:tavLst>
                                        <p:tav tm="0">
                                          <p:val>
                                            <p:strVal val="#ppt_y+#ppt_h*1.125000"/>
                                          </p:val>
                                        </p:tav>
                                        <p:tav tm="100000">
                                          <p:val>
                                            <p:strVal val="#ppt_y"/>
                                          </p:val>
                                        </p:tav>
                                      </p:tavLst>
                                    </p:anim>
                                    <p:animEffect transition="in" filter="wipe(up)">
                                      <p:cBhvr>
                                        <p:cTn id="32" dur="500"/>
                                        <p:tgtEl>
                                          <p:spTgt spid="11"/>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ppt_y</p:attrName>
                                        </p:attrNameLst>
                                      </p:cBhvr>
                                      <p:tavLst>
                                        <p:tav tm="0">
                                          <p:val>
                                            <p:strVal val="#ppt_y+#ppt_h*1.125000"/>
                                          </p:val>
                                        </p:tav>
                                        <p:tav tm="100000">
                                          <p:val>
                                            <p:strVal val="#ppt_y"/>
                                          </p:val>
                                        </p:tav>
                                      </p:tavLst>
                                    </p:anim>
                                    <p:animEffect transition="in" filter="wipe(up)">
                                      <p:cBhvr>
                                        <p:cTn id="36" dur="500"/>
                                        <p:tgtEl>
                                          <p:spTgt spid="13"/>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p:tgtEl>
                                          <p:spTgt spid="14"/>
                                        </p:tgtEl>
                                        <p:attrNameLst>
                                          <p:attrName>ppt_y</p:attrName>
                                        </p:attrNameLst>
                                      </p:cBhvr>
                                      <p:tavLst>
                                        <p:tav tm="0">
                                          <p:val>
                                            <p:strVal val="#ppt_y+#ppt_h*1.125000"/>
                                          </p:val>
                                        </p:tav>
                                        <p:tav tm="100000">
                                          <p:val>
                                            <p:strVal val="#ppt_y"/>
                                          </p:val>
                                        </p:tav>
                                      </p:tavLst>
                                    </p:anim>
                                    <p:animEffect transition="in" filter="wipe(up)">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11" grpId="0"/>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生态农业"/>
          <p:cNvPicPr>
            <a:picLocks noChangeAspect="1"/>
          </p:cNvPicPr>
          <p:nvPr/>
        </p:nvPicPr>
        <p:blipFill>
          <a:blip r:embed="rId1"/>
          <a:srcRect/>
          <a:stretch>
            <a:fillRect/>
          </a:stretch>
        </p:blipFill>
        <p:spPr>
          <a:xfrm>
            <a:off x="-142875" y="-144780"/>
            <a:ext cx="12531090" cy="7068820"/>
          </a:xfrm>
          <a:prstGeom prst="rect">
            <a:avLst/>
          </a:prstGeom>
        </p:spPr>
      </p:pic>
      <p:sp>
        <p:nvSpPr>
          <p:cNvPr id="4" name="标题 3"/>
          <p:cNvSpPr>
            <a:spLocks noGrp="1"/>
          </p:cNvSpPr>
          <p:nvPr>
            <p:ph type="title"/>
          </p:nvPr>
        </p:nvSpPr>
        <p:spPr>
          <a:xfrm>
            <a:off x="450850" y="53340"/>
            <a:ext cx="11388090" cy="3933190"/>
          </a:xfrm>
          <a:effectLst>
            <a:outerShdw blurRad="50800" dist="38100" dir="8100000" algn="tr" rotWithShape="0">
              <a:prstClr val="black">
                <a:alpha val="40000"/>
              </a:prstClr>
            </a:outerShdw>
          </a:effectLst>
        </p:spPr>
        <p:txBody>
          <a:bodyPr/>
          <a:lstStyle/>
          <a:p>
            <a:pPr algn="ctr" eaLnBrk="1" hangingPunct="1">
              <a:lnSpc>
                <a:spcPct val="180000"/>
              </a:lnSpc>
              <a:buFont typeface="Wingdings" pitchFamily="2" charset="2"/>
              <a:buNone/>
            </a:pPr>
            <a:r>
              <a:rPr lang="en-US" altLang="zh-CN" sz="4000" b="1" i="1" dirty="0">
                <a:solidFill>
                  <a:schemeClr val="tx1"/>
                </a:solidFill>
                <a:latin typeface="方正小标宋简体" pitchFamily="2" charset="-122"/>
                <a:ea typeface="方正小标宋简体" pitchFamily="2" charset="-122"/>
                <a:cs typeface="+mn-cs"/>
                <a:sym typeface="Arial" charset="0"/>
              </a:rPr>
              <a:t>      </a:t>
            </a:r>
            <a:endParaRPr lang="en-US" altLang="zh-CN" b="1" i="1" kern="1200" dirty="0">
              <a:solidFill>
                <a:schemeClr val="tx1"/>
              </a:solidFill>
              <a:latin typeface="方正小标宋简体" pitchFamily="2" charset="-122"/>
              <a:ea typeface="方正小标宋简体" pitchFamily="2" charset="-122"/>
              <a:cs typeface="+mn-cs"/>
              <a:sym typeface="Arial" charset="0"/>
            </a:endParaRPr>
          </a:p>
          <a:p>
            <a:pPr algn="ctr" eaLnBrk="1" hangingPunct="1">
              <a:lnSpc>
                <a:spcPct val="180000"/>
              </a:lnSpc>
              <a:buFont typeface="Wingdings" pitchFamily="2" charset="2"/>
              <a:buNone/>
            </a:pPr>
            <a:r>
              <a:rPr lang="en-US" altLang="zh-CN" sz="4000" b="1" dirty="0">
                <a:solidFill>
                  <a:schemeClr val="tx1"/>
                </a:solidFill>
                <a:latin typeface="方正小标宋简体" pitchFamily="2" charset="-122"/>
                <a:ea typeface="方正小标宋简体" pitchFamily="2" charset="-122"/>
                <a:cs typeface="+mn-cs"/>
                <a:sym typeface="Arial" charset="0"/>
              </a:rPr>
              <a:t>欢迎</a:t>
            </a:r>
            <a:r>
              <a:rPr lang="zh-CN" altLang="en-US" sz="4000" b="1" dirty="0">
                <a:solidFill>
                  <a:schemeClr val="tx1"/>
                </a:solidFill>
                <a:latin typeface="方正小标宋简体" pitchFamily="2" charset="-122"/>
                <a:ea typeface="方正小标宋简体" pitchFamily="2" charset="-122"/>
                <a:cs typeface="+mn-cs"/>
                <a:sym typeface="Arial" charset="0"/>
              </a:rPr>
              <a:t>各位</a:t>
            </a:r>
            <a:r>
              <a:rPr lang="en-US" altLang="zh-CN" sz="4000" b="1" dirty="0">
                <a:solidFill>
                  <a:schemeClr val="tx1"/>
                </a:solidFill>
                <a:latin typeface="方正小标宋简体" pitchFamily="2" charset="-122"/>
                <a:ea typeface="方正小标宋简体" pitchFamily="2" charset="-122"/>
                <a:cs typeface="+mn-cs"/>
                <a:sym typeface="Arial" charset="0"/>
              </a:rPr>
              <a:t>领导</a:t>
            </a:r>
            <a:r>
              <a:rPr lang="zh-CN" altLang="zh-CN" sz="4000" b="1" dirty="0">
                <a:solidFill>
                  <a:schemeClr val="tx1"/>
                </a:solidFill>
                <a:latin typeface="方正小标宋简体" pitchFamily="2" charset="-122"/>
                <a:ea typeface="方正小标宋简体" pitchFamily="2" charset="-122"/>
                <a:cs typeface="+mn-cs"/>
                <a:sym typeface="Arial" charset="0"/>
              </a:rPr>
              <a:t>和朋友来伯乐庄园做客</a:t>
            </a:r>
            <a:r>
              <a:rPr lang="en-US" altLang="zh-CN" sz="4000" b="1" dirty="0">
                <a:solidFill>
                  <a:schemeClr val="tx1"/>
                </a:solidFill>
                <a:latin typeface="方正小标宋简体" pitchFamily="2" charset="-122"/>
                <a:ea typeface="方正小标宋简体" pitchFamily="2" charset="-122"/>
                <a:cs typeface="+mn-cs"/>
                <a:sym typeface="Arial" charset="0"/>
              </a:rPr>
              <a:t>                </a:t>
            </a:r>
            <a:br>
              <a:rPr lang="en-US" altLang="zh-CN" sz="4000" b="1" dirty="0">
                <a:solidFill>
                  <a:schemeClr val="tx1"/>
                </a:solidFill>
                <a:latin typeface="方正小标宋简体" pitchFamily="2" charset="-122"/>
                <a:ea typeface="方正小标宋简体" pitchFamily="2" charset="-122"/>
                <a:cs typeface="+mn-cs"/>
                <a:sym typeface="Arial" charset="0"/>
              </a:rPr>
            </a:br>
            <a:r>
              <a:rPr lang="en-US" altLang="zh-CN" sz="4000" b="1" dirty="0">
                <a:solidFill>
                  <a:schemeClr val="tx1"/>
                </a:solidFill>
                <a:latin typeface="方正小标宋简体" pitchFamily="2" charset="-122"/>
                <a:ea typeface="方正小标宋简体" pitchFamily="2" charset="-122"/>
                <a:cs typeface="+mn-cs"/>
                <a:sym typeface="Arial" charset="0"/>
              </a:rPr>
              <a:t> 谢谢！</a:t>
            </a:r>
            <a:endParaRPr lang="en-US" altLang="zh-CN" sz="4000" b="1" dirty="0">
              <a:solidFill>
                <a:schemeClr val="tx1"/>
              </a:solidFill>
              <a:latin typeface="方正小标宋简体" pitchFamily="2" charset="-122"/>
              <a:ea typeface="方正小标宋简体" pitchFamily="2" charset="-122"/>
              <a:cs typeface="+mn-cs"/>
              <a:sym typeface="Arial" charset="0"/>
            </a:endParaRPr>
          </a:p>
        </p:txBody>
      </p:sp>
      <p:pic>
        <p:nvPicPr>
          <p:cNvPr id="10" name="图片 9" descr="伯乐庄园logo.png"/>
          <p:cNvPicPr>
            <a:picLocks noChangeAspect="1"/>
          </p:cNvPicPr>
          <p:nvPr/>
        </p:nvPicPr>
        <p:blipFill>
          <a:blip r:embed="rId2" cstate="print"/>
          <a:srcRect/>
          <a:stretch>
            <a:fillRect/>
          </a:stretch>
        </p:blipFill>
        <p:spPr>
          <a:xfrm>
            <a:off x="4149090" y="2312035"/>
            <a:ext cx="1115060" cy="1224280"/>
          </a:xfrm>
          <a:prstGeom prst="rect">
            <a:avLst/>
          </a:prstGeom>
          <a:effectLst>
            <a:outerShdw blurRad="76200" dist="63500" dir="8100000" algn="t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552">
    <a:dk1>
      <a:srgbClr val="5F5F5F"/>
    </a:dk1>
    <a:lt1>
      <a:srgbClr val="FFFFFF"/>
    </a:lt1>
    <a:dk2>
      <a:srgbClr val="5F5F5F"/>
    </a:dk2>
    <a:lt2>
      <a:srgbClr val="FFFFFF"/>
    </a:lt2>
    <a:accent1>
      <a:srgbClr val="0CB692"/>
    </a:accent1>
    <a:accent2>
      <a:srgbClr val="358CC1"/>
    </a:accent2>
    <a:accent3>
      <a:srgbClr val="A4C37B"/>
    </a:accent3>
    <a:accent4>
      <a:srgbClr val="B49E4C"/>
    </a:accent4>
    <a:accent5>
      <a:srgbClr val="F73C51"/>
    </a:accent5>
    <a:accent6>
      <a:srgbClr val="FFC000"/>
    </a:accent6>
    <a:hlink>
      <a:srgbClr val="00B0F0"/>
    </a:hlink>
    <a:folHlink>
      <a:srgbClr val="AFB2B4"/>
    </a:folHlink>
  </a:clrScheme>
</a:themeOverride>
</file>

<file path=docProps/app.xml><?xml version="1.0" encoding="utf-8"?>
<Properties xmlns="http://schemas.openxmlformats.org/officeDocument/2006/extended-properties" xmlns:vt="http://schemas.openxmlformats.org/officeDocument/2006/docPropsVTypes">
  <TotalTime>0</TotalTime>
  <Words>3563</Words>
  <Application>Kingsoft Office WPP</Application>
  <PresentationFormat>自定义</PresentationFormat>
  <Paragraphs>375</Paragraphs>
  <Slides>30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30</vt:i4>
      </vt:variant>
    </vt:vector>
  </HeadingPairs>
  <TitlesOfParts>
    <vt:vector size="39" baseType="lpstr">
      <vt:lpstr>Arial </vt:lpstr>
      <vt:lpstr>宋体 </vt:lpstr>
      <vt:lpstr>方正小标宋简体</vt:lpstr>
      <vt:lpstr>华文中宋</vt:lpstr>
      <vt:lpstr>Calibri</vt:lpstr>
      <vt:lpstr>Times New Roman</vt:lpstr>
      <vt:lpstr>黑体</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欢迎各位领导和朋友来伯乐庄园做客                  谢谢！</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dc:creator>
  <cp:lastModifiedBy>zh</cp:lastModifiedBy>
  <cp:revision>38</cp:revision>
  <dcterms:created xsi:type="dcterms:W3CDTF">2015-12-21T07:43:00Z</dcterms:created>
  <dcterms:modified xsi:type="dcterms:W3CDTF">2015-12-24T08:40:34Z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