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7" r:id="rId2"/>
    <p:sldId id="280" r:id="rId3"/>
    <p:sldId id="337" r:id="rId4"/>
    <p:sldId id="360" r:id="rId5"/>
    <p:sldId id="338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1" r:id="rId17"/>
    <p:sldId id="350" r:id="rId18"/>
    <p:sldId id="373" r:id="rId19"/>
    <p:sldId id="374" r:id="rId20"/>
    <p:sldId id="353" r:id="rId21"/>
    <p:sldId id="354" r:id="rId22"/>
    <p:sldId id="361" r:id="rId23"/>
    <p:sldId id="362" r:id="rId24"/>
    <p:sldId id="363" r:id="rId25"/>
    <p:sldId id="364" r:id="rId26"/>
    <p:sldId id="356" r:id="rId27"/>
    <p:sldId id="357" r:id="rId28"/>
    <p:sldId id="358" r:id="rId29"/>
    <p:sldId id="365" r:id="rId30"/>
    <p:sldId id="367" r:id="rId31"/>
    <p:sldId id="368" r:id="rId32"/>
    <p:sldId id="369" r:id="rId33"/>
    <p:sldId id="370" r:id="rId34"/>
    <p:sldId id="371" r:id="rId35"/>
    <p:sldId id="298" r:id="rId36"/>
    <p:sldId id="326" r:id="rId37"/>
    <p:sldId id="324" r:id="rId38"/>
    <p:sldId id="375" r:id="rId39"/>
    <p:sldId id="325" r:id="rId40"/>
    <p:sldId id="329" r:id="rId41"/>
    <p:sldId id="372" r:id="rId42"/>
    <p:sldId id="332" r:id="rId43"/>
    <p:sldId id="330" r:id="rId44"/>
    <p:sldId id="331" r:id="rId45"/>
    <p:sldId id="327" r:id="rId46"/>
    <p:sldId id="258" r:id="rId47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9" autoAdjust="0"/>
    <p:restoredTop sz="94712" autoAdjust="0"/>
  </p:normalViewPr>
  <p:slideViewPr>
    <p:cSldViewPr snapToGrid="0" snapToObjects="1">
      <p:cViewPr varScale="1">
        <p:scale>
          <a:sx n="95" d="100"/>
          <a:sy n="95" d="100"/>
        </p:scale>
        <p:origin x="-344" y="-1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67ABB-7AF7-D548-B199-44C99781491A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DEA37-E8E6-974E-8426-4545E524BA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100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DEA37-E8E6-974E-8426-4545E524BA88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295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74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661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308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977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59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579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043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081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519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6794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0FE1B6E-1F8D-D942-9C9A-30DC6D182057}" type="datetimeFigureOut">
              <a:rPr kumimoji="1" lang="zh-CN" altLang="en-US" smtClean="0"/>
              <a:t>15/12/25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30C2F7-C0AB-BC42-B4A5-0A0A1EEF12D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0965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4956465"/>
            <a:ext cx="9144000" cy="1870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430183"/>
            <a:ext cx="7637318" cy="342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790" y="253550"/>
            <a:ext cx="942742" cy="4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6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4956465"/>
            <a:ext cx="9144000" cy="1870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430183"/>
            <a:ext cx="7637318" cy="342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90" rIns="68579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790" y="253550"/>
            <a:ext cx="942742" cy="4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8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-3.jpg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" y="0"/>
            <a:ext cx="91437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1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Relationship Id="rId3" Type="http://schemas.openxmlformats.org/officeDocument/2006/relationships/image" Target="../media/image6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.jpeg"/><Relationship Id="rId3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8.jpeg"/><Relationship Id="rId3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-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" y="0"/>
            <a:ext cx="91437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89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57100" y="1978687"/>
            <a:ext cx="7397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一切商业都将互联网化</a:t>
            </a:r>
            <a:endParaRPr kumimoji="1" lang="zh-CN" altLang="en-US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084023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4622" y="901487"/>
            <a:ext cx="3826689" cy="798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“体验式”购物中心成商业新趋势</a:t>
            </a:r>
            <a:endParaRPr kumimoji="1" lang="en-US" altLang="zh-CN" dirty="0" smtClean="0">
              <a:latin typeface="华文细黑"/>
              <a:ea typeface="华文细黑"/>
              <a:cs typeface="华文细黑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华文细黑"/>
                <a:ea typeface="华文细黑"/>
                <a:cs typeface="华文细黑"/>
              </a:rPr>
              <a:t> </a:t>
            </a:r>
            <a:r>
              <a:rPr kumimoji="1" lang="en-US" altLang="zh-CN" dirty="0" smtClean="0">
                <a:latin typeface="华文细黑"/>
                <a:ea typeface="华文细黑"/>
                <a:cs typeface="华文细黑"/>
              </a:rPr>
              <a:t>   </a:t>
            </a:r>
            <a:r>
              <a:rPr kumimoji="1" lang="zh-CN" altLang="en-US" sz="1400" dirty="0" smtClean="0">
                <a:latin typeface="华文细黑"/>
                <a:ea typeface="华文细黑"/>
                <a:cs typeface="华文细黑"/>
              </a:rPr>
              <a:t>娱乐体验式商业标杆：拉斯维加斯威尼斯人</a:t>
            </a:r>
            <a:endParaRPr kumimoji="1" lang="zh-CN" altLang="en-US" sz="1400" dirty="0">
              <a:latin typeface="华文细黑"/>
              <a:ea typeface="华文细黑"/>
              <a:cs typeface="华文细黑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84622" y="1786587"/>
            <a:ext cx="8927995" cy="2183706"/>
            <a:chOff x="-645294" y="1786587"/>
            <a:chExt cx="10810064" cy="232402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645294" y="1786587"/>
              <a:ext cx="3454348" cy="232402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9054" y="1786587"/>
              <a:ext cx="4010208" cy="23240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9262" y="1786587"/>
              <a:ext cx="3345508" cy="23240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123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7818" y="935458"/>
            <a:ext cx="3865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华文细黑"/>
                <a:ea typeface="华文细黑"/>
                <a:cs typeface="华文细黑"/>
              </a:rPr>
              <a:t>中国文化旅游示范项目 万达问鼎文旅产业之冠</a:t>
            </a:r>
            <a:endParaRPr kumimoji="1" lang="zh-CN" altLang="en-US" sz="1400" dirty="0">
              <a:latin typeface="华文细黑"/>
              <a:ea typeface="华文细黑"/>
              <a:cs typeface="华文细黑"/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0" y="1558274"/>
            <a:ext cx="9144000" cy="2120086"/>
            <a:chOff x="416792" y="1353920"/>
            <a:chExt cx="11400576" cy="235889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792" y="1353920"/>
              <a:ext cx="4340963" cy="235889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9701" y="1353920"/>
              <a:ext cx="3497667" cy="233733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7755" y="1353920"/>
              <a:ext cx="3561946" cy="2337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256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57100" y="1978687"/>
            <a:ext cx="7397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一切消费都将娱乐化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341052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cad545dfd09b63e2776e4bad4e69a8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099" y="830287"/>
            <a:ext cx="6332726" cy="34920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79729" y="1134634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豆腐年销售额：</a:t>
            </a:r>
            <a:r>
              <a:rPr kumimoji="1" lang="en-US" altLang="zh-CN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5</a:t>
            </a:r>
            <a:r>
              <a:rPr kumimoji="1" lang="zh-CN" altLang="en-US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，</a:t>
            </a:r>
            <a:r>
              <a:rPr kumimoji="1" lang="en-US" altLang="zh-CN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000</a:t>
            </a:r>
            <a:r>
              <a:rPr kumimoji="1" lang="zh-CN" altLang="en-US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，</a:t>
            </a:r>
            <a:r>
              <a:rPr kumimoji="1" lang="en-US" altLang="zh-CN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000</a:t>
            </a:r>
            <a:r>
              <a:rPr kumimoji="1" lang="zh-CN" altLang="en-US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，</a:t>
            </a:r>
            <a:r>
              <a:rPr kumimoji="1" lang="en-US" altLang="zh-CN" dirty="0" smtClean="0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000</a:t>
            </a:r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日元</a:t>
            </a:r>
            <a:endParaRPr kumimoji="1" lang="zh-CN" altLang="en-US" dirty="0">
              <a:latin typeface="华文细黑"/>
              <a:ea typeface="华文细黑"/>
              <a:cs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123756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4905421eb23a-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055"/>
            <a:ext cx="9180255" cy="386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6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6a75d7442e24d2a9b15dbed99fd575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839" y="1123584"/>
            <a:ext cx="2127357" cy="1538788"/>
          </a:xfrm>
          <a:prstGeom prst="rect">
            <a:avLst/>
          </a:prstGeom>
        </p:spPr>
      </p:pic>
      <p:pic>
        <p:nvPicPr>
          <p:cNvPr id="5" name="图片 4" descr="001BfA1mgy6O90TlTaP83&amp;690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102" y="1123583"/>
            <a:ext cx="2053702" cy="1538789"/>
          </a:xfrm>
          <a:prstGeom prst="rect">
            <a:avLst/>
          </a:prstGeom>
        </p:spPr>
      </p:pic>
      <p:pic>
        <p:nvPicPr>
          <p:cNvPr id="6" name="图片 5" descr="11-15041FZ9123O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924" y="3069665"/>
            <a:ext cx="2351880" cy="1362597"/>
          </a:xfrm>
          <a:prstGeom prst="rect">
            <a:avLst/>
          </a:prstGeom>
        </p:spPr>
      </p:pic>
      <p:pic>
        <p:nvPicPr>
          <p:cNvPr id="7" name="图片 6" descr="506x600-200611270000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44" y="1123583"/>
            <a:ext cx="2790319" cy="3308679"/>
          </a:xfrm>
          <a:prstGeom prst="rect">
            <a:avLst/>
          </a:prstGeom>
        </p:spPr>
      </p:pic>
      <p:pic>
        <p:nvPicPr>
          <p:cNvPr id="8" name="图片 7" descr="7ff76e7fga542a7779517&amp;690.jpe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4839" y="3069665"/>
            <a:ext cx="2162840" cy="136259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41945" y="499099"/>
            <a:ext cx="6646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除了玉豆腐的产品以外，整个豆腐都已经成了暗黑系漫画表达</a:t>
            </a:r>
            <a:endParaRPr kumimoji="1" lang="zh-CN" altLang="en-US" dirty="0">
              <a:latin typeface="华文细黑"/>
              <a:ea typeface="华文细黑"/>
              <a:cs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3639846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57100" y="1978687"/>
            <a:ext cx="7397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一切品牌都将人格化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23883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0423ecc7cd98d105cbab854233fb80e7aec908d.jp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363" y="998798"/>
            <a:ext cx="2922408" cy="292240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92946" y="1060729"/>
            <a:ext cx="5247435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熊本熊的故事</a:t>
            </a:r>
            <a:endParaRPr lang="en-US" altLang="zh-CN" dirty="0" smtClean="0">
              <a:latin typeface="华文细黑"/>
              <a:ea typeface="华文细黑"/>
              <a:cs typeface="华文细黑"/>
            </a:endParaRPr>
          </a:p>
          <a:p>
            <a:endParaRPr lang="en-US" altLang="zh-CN" dirty="0" smtClean="0">
              <a:latin typeface="华文细黑"/>
              <a:ea typeface="华文细黑"/>
              <a:cs typeface="华文细黑"/>
            </a:endParaRPr>
          </a:p>
          <a:p>
            <a:endParaRPr lang="en-US" altLang="zh-CN" dirty="0" smtClean="0">
              <a:latin typeface="华文细黑"/>
              <a:ea typeface="华文细黑"/>
              <a:cs typeface="华文细黑"/>
            </a:endParaRPr>
          </a:p>
          <a:p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熊本熊是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日本</a:t>
            </a:r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熊本县的官方萌物，</a:t>
            </a:r>
            <a:r>
              <a:rPr lang="en-US" altLang="zh-CN" dirty="0" smtClean="0">
                <a:latin typeface="华文细黑"/>
                <a:ea typeface="华文细黑"/>
                <a:cs typeface="华文细黑"/>
              </a:rPr>
              <a:t>2011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年日本吉祥物票选活动第一名，被评为日本最有名的熊。至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2011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年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9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月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29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日担任熊本县临时职员，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2011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年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9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月</a:t>
            </a:r>
            <a:r>
              <a:rPr lang="en-US" altLang="zh-CN" dirty="0">
                <a:latin typeface="华文细黑"/>
                <a:ea typeface="华文细黑"/>
                <a:cs typeface="华文细黑"/>
              </a:rPr>
              <a:t>30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日开始担任熊本县营业部部长（这是仅次于熊本县知事、副知事的第三最重要的职位，与熊本县宣传部长齐名）兼幸福部长，也是日本第一位吉祥物公务员</a:t>
            </a:r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。</a:t>
            </a:r>
            <a:endParaRPr lang="en-US" altLang="zh-CN" dirty="0" smtClean="0">
              <a:latin typeface="华文细黑"/>
              <a:ea typeface="华文细黑"/>
              <a:cs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30800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屏幕快照 2015-10-26 下午7.03.33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079" y="522926"/>
            <a:ext cx="8088271" cy="39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19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34970a304e251f951b6258a386c9177e3e53a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892" y="1739801"/>
            <a:ext cx="2405638" cy="1804229"/>
          </a:xfrm>
          <a:prstGeom prst="rect">
            <a:avLst/>
          </a:prstGeom>
        </p:spPr>
      </p:pic>
      <p:pic>
        <p:nvPicPr>
          <p:cNvPr id="5" name="图片 4" descr="500fd9f9d72a6059bd1260ba2c34349b033bba1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708" y="1739801"/>
            <a:ext cx="2405640" cy="1804230"/>
          </a:xfrm>
          <a:prstGeom prst="rect">
            <a:avLst/>
          </a:prstGeom>
        </p:spPr>
      </p:pic>
      <p:pic>
        <p:nvPicPr>
          <p:cNvPr id="7" name="图片 6" descr="xbx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417" y="1739802"/>
            <a:ext cx="2483646" cy="179974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23805" y="925954"/>
            <a:ext cx="785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日本最红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的吉祥物“熊本熊</a:t>
            </a:r>
            <a:r>
              <a:rPr lang="zh-CN" altLang="en-US" dirty="0" smtClean="0">
                <a:latin typeface="华文细黑"/>
                <a:ea typeface="华文细黑"/>
                <a:cs typeface="华文细黑"/>
              </a:rPr>
              <a:t>”创造了千亿经济效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益</a:t>
            </a:r>
          </a:p>
        </p:txBody>
      </p:sp>
    </p:spTree>
    <p:extLst>
      <p:ext uri="{BB962C8B-B14F-4D97-AF65-F5344CB8AC3E}">
        <p14:creationId xmlns:p14="http://schemas.microsoft.com/office/powerpoint/2010/main" val="183099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f9f27a1cd11728bda1a3447cafcc3cec2fd2cc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1817" y="968864"/>
            <a:ext cx="1971540" cy="1313045"/>
          </a:xfrm>
          <a:prstGeom prst="rect">
            <a:avLst/>
          </a:prstGeom>
        </p:spPr>
      </p:pic>
      <p:pic>
        <p:nvPicPr>
          <p:cNvPr id="5" name="图片 4" descr="c84c4839b6003af30eed6505372ac65c1138b6a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165" y="2569112"/>
            <a:ext cx="2715597" cy="1930311"/>
          </a:xfrm>
          <a:prstGeom prst="rect">
            <a:avLst/>
          </a:prstGeom>
        </p:spPr>
      </p:pic>
      <p:pic>
        <p:nvPicPr>
          <p:cNvPr id="6" name="图片 5" descr="f7bb3618972bd4078f416d9879899e510eb3097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56" y="1001764"/>
            <a:ext cx="2331772" cy="3497659"/>
          </a:xfrm>
          <a:prstGeom prst="rect">
            <a:avLst/>
          </a:prstGeom>
        </p:spPr>
      </p:pic>
      <p:pic>
        <p:nvPicPr>
          <p:cNvPr id="7" name="图片 6" descr="d1b124389b504fc28e300b60e7dde71191ef6d8c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8" y="942166"/>
            <a:ext cx="1689903" cy="1339743"/>
          </a:xfrm>
          <a:prstGeom prst="rect">
            <a:avLst/>
          </a:prstGeom>
        </p:spPr>
      </p:pic>
      <p:pic>
        <p:nvPicPr>
          <p:cNvPr id="8" name="图片 7" descr="2f9f27a1cd11728bda1a3447cafcc3cec2fd2cc4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165" y="1001764"/>
            <a:ext cx="1922140" cy="1280145"/>
          </a:xfrm>
          <a:prstGeom prst="rect">
            <a:avLst/>
          </a:prstGeom>
        </p:spPr>
      </p:pic>
      <p:pic>
        <p:nvPicPr>
          <p:cNvPr id="9" name="图片 8" descr="c558023df8dcd10021274144708b4710b8122fb8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6081" y="2569112"/>
            <a:ext cx="2426630" cy="192728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7290" y="445644"/>
            <a:ext cx="7725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 smtClean="0"/>
              <a:t>更有意思的是，前不久</a:t>
            </a:r>
            <a:endParaRPr kumimoji="1" lang="en-US" altLang="zh-CN" sz="1400" dirty="0" smtClean="0"/>
          </a:p>
          <a:p>
            <a:r>
              <a:rPr kumimoji="1" lang="zh-CN" altLang="en-US" sz="1400" dirty="0" smtClean="0"/>
              <a:t>熊本熊的腮红丢了，熊本县县长亲自召开发布会，熊本熊还煞有介事的向公安报警。。。。。。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4751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11704" y="1978687"/>
            <a:ext cx="7856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一切流行都将城乡一体化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4133058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4433" y="642065"/>
            <a:ext cx="2954655" cy="7217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一个淘宝县的农村电商试验</a:t>
            </a:r>
            <a:endParaRPr kumimoji="1" lang="en-US" altLang="zh-CN" dirty="0" smtClean="0">
              <a:latin typeface="华文细黑"/>
              <a:ea typeface="华文细黑"/>
              <a:cs typeface="华文细黑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400" dirty="0" smtClean="0">
                <a:latin typeface="华文细黑"/>
                <a:ea typeface="华文细黑"/>
                <a:cs typeface="华文细黑"/>
              </a:rPr>
              <a:t>农产品进入电商渠道，卖向城里</a:t>
            </a:r>
            <a:endParaRPr kumimoji="1" lang="en-US" altLang="zh-CN" sz="1400" dirty="0" smtClean="0">
              <a:latin typeface="华文细黑"/>
              <a:ea typeface="华文细黑"/>
              <a:cs typeface="华文细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88" y="1564013"/>
            <a:ext cx="3676691" cy="26668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383" y="1564012"/>
            <a:ext cx="4720590" cy="26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84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1415" y="1839108"/>
            <a:ext cx="874977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淘宝京东本来生活</a:t>
            </a:r>
            <a:r>
              <a:rPr kumimoji="1" lang="is-IS" altLang="zh-CN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…</a:t>
            </a:r>
            <a:endParaRPr kumimoji="1" lang="en-US" altLang="zh-CN" sz="5400" b="1" dirty="0" smtClean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风起云涌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6794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908" y="1046814"/>
            <a:ext cx="2819500" cy="15633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46814"/>
            <a:ext cx="6179788" cy="30847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908" y="2610135"/>
            <a:ext cx="2838092" cy="152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48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49" y="-41874"/>
            <a:ext cx="2799853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7648" y="-41874"/>
            <a:ext cx="563714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32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"/>
            <a:ext cx="9144000" cy="494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11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1415" y="1978687"/>
            <a:ext cx="8749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缺品牌无文化价值溢价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48656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3884" y="78345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产地不是品牌</a:t>
            </a:r>
            <a:endParaRPr kumimoji="1" lang="en-US" altLang="zh-CN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0349" y="1575437"/>
            <a:ext cx="4148552" cy="2702584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108288" y="1547521"/>
            <a:ext cx="4999746" cy="2730500"/>
            <a:chOff x="-87081" y="1016000"/>
            <a:chExt cx="4999746" cy="27305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7081" y="1016000"/>
              <a:ext cx="3238500" cy="27305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5280" y="1043916"/>
              <a:ext cx="2237385" cy="2702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0427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014112611063615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1424"/>
            <a:ext cx="9144000" cy="284143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7725" y="670558"/>
            <a:ext cx="1583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latin typeface="华文细黑"/>
                <a:ea typeface="华文细黑"/>
                <a:cs typeface="华文细黑"/>
              </a:rPr>
              <a:t>10.8  </a:t>
            </a:r>
            <a:r>
              <a:rPr kumimoji="1" lang="en-US" altLang="zh-CN" dirty="0" err="1" smtClean="0">
                <a:latin typeface="华文细黑"/>
                <a:ea typeface="华文细黑"/>
                <a:cs typeface="华文细黑"/>
              </a:rPr>
              <a:t>pk</a:t>
            </a:r>
            <a:r>
              <a:rPr kumimoji="1" lang="en-US" altLang="zh-CN" dirty="0" smtClean="0">
                <a:latin typeface="华文细黑"/>
                <a:ea typeface="华文细黑"/>
                <a:cs typeface="华文细黑"/>
              </a:rPr>
              <a:t>  17.8</a:t>
            </a:r>
            <a:endParaRPr kumimoji="1" lang="zh-CN" altLang="en-US" dirty="0">
              <a:latin typeface="华文细黑"/>
              <a:ea typeface="华文细黑"/>
              <a:cs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96308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-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73" y="665864"/>
            <a:ext cx="8890000" cy="386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36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013112110321417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461" y="441310"/>
            <a:ext cx="7812395" cy="405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04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crej1110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187" y="1658612"/>
            <a:ext cx="3331399" cy="2216008"/>
          </a:xfrm>
          <a:prstGeom prst="rect">
            <a:avLst/>
          </a:prstGeom>
        </p:spPr>
      </p:pic>
      <p:pic>
        <p:nvPicPr>
          <p:cNvPr id="5" name="图片 4" descr="201411281049063663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172" y="1658613"/>
            <a:ext cx="2044490" cy="2216008"/>
          </a:xfrm>
          <a:prstGeom prst="rect">
            <a:avLst/>
          </a:prstGeom>
        </p:spPr>
      </p:pic>
      <p:pic>
        <p:nvPicPr>
          <p:cNvPr id="6" name="图片 5" descr="20141024160558_1866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2882" y="1658613"/>
            <a:ext cx="1214474" cy="2216008"/>
          </a:xfrm>
          <a:prstGeom prst="rect">
            <a:avLst/>
          </a:prstGeom>
        </p:spPr>
      </p:pic>
      <p:pic>
        <p:nvPicPr>
          <p:cNvPr id="7" name="图片 6" descr="W020141202544140164624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2413" y="1658613"/>
            <a:ext cx="1529690" cy="22160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8187" y="890976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 smtClean="0"/>
              <a:t>一个褚橙成功了，接下去出现了柳桃、潘苹果，但是一味的模仿真的可以成功吗？</a:t>
            </a:r>
            <a:endParaRPr kumimoji="1" lang="en-US" altLang="zh-CN" sz="1400" dirty="0" smtClean="0"/>
          </a:p>
          <a:p>
            <a:r>
              <a:rPr kumimoji="1" lang="zh-CN" altLang="en-US" sz="1400" dirty="0" smtClean="0"/>
              <a:t>包装风格、设计风格全部雷同，结果证明，市场需要不断的新鲜感与娱乐元素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0336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1415" y="1978687"/>
            <a:ext cx="8749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缺渠道直接找到消费者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61307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0" y="899014"/>
            <a:ext cx="9144000" cy="4258444"/>
            <a:chOff x="0" y="762809"/>
            <a:chExt cx="8280840" cy="354320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762809"/>
              <a:ext cx="5407204" cy="354320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0998" y="762809"/>
              <a:ext cx="2809696" cy="186172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0998" y="2653733"/>
              <a:ext cx="2829842" cy="1652282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7130995" y="31782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华文细黑"/>
                <a:ea typeface="华文细黑"/>
                <a:cs typeface="华文细黑"/>
              </a:rPr>
              <a:t>被动式销售</a:t>
            </a:r>
            <a:endParaRPr kumimoji="1" lang="zh-CN" altLang="en-US" dirty="0">
              <a:latin typeface="华文细黑"/>
              <a:ea typeface="华文细黑"/>
              <a:cs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566375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1415" y="1978687"/>
            <a:ext cx="8749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 smtClean="0">
                <a:solidFill>
                  <a:srgbClr val="008000"/>
                </a:solidFill>
                <a:latin typeface="黑体"/>
                <a:ea typeface="黑体"/>
                <a:cs typeface="黑体"/>
              </a:rPr>
              <a:t>缺互动形成粉丝经济</a:t>
            </a:r>
            <a:endParaRPr kumimoji="1" lang="en-US" altLang="zh-CN" sz="5400" b="1" dirty="0">
              <a:solidFill>
                <a:srgbClr val="008000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82126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49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6463"/>
            <a:ext cx="6427788" cy="423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0" name="矩形 3"/>
          <p:cNvSpPr>
            <a:spLocks noChangeArrowheads="1"/>
          </p:cNvSpPr>
          <p:nvPr/>
        </p:nvSpPr>
        <p:spPr bwMode="auto">
          <a:xfrm>
            <a:off x="0" y="344488"/>
            <a:ext cx="653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accent2"/>
                </a:solidFill>
                <a:latin typeface="华文细黑" charset="0"/>
                <a:ea typeface="华文细黑" charset="0"/>
                <a:cs typeface="华文细黑" charset="0"/>
              </a:rPr>
              <a:t>“泰国糙哥”</a:t>
            </a:r>
            <a:r>
              <a:rPr lang="en-US" altLang="zh-CN">
                <a:solidFill>
                  <a:schemeClr val="accent2"/>
                </a:solidFill>
                <a:latin typeface="华文细黑" charset="0"/>
                <a:ea typeface="华文细黑" charset="0"/>
                <a:cs typeface="华文细黑" charset="0"/>
              </a:rPr>
              <a:t>Jon</a:t>
            </a:r>
            <a:r>
              <a:rPr lang="zh-CN" altLang="en-US">
                <a:solidFill>
                  <a:schemeClr val="accent2"/>
                </a:solidFill>
                <a:latin typeface="华文细黑" charset="0"/>
                <a:ea typeface="华文细黑" charset="0"/>
                <a:cs typeface="华文细黑" charset="0"/>
              </a:rPr>
              <a:t>的自创品牌农场</a:t>
            </a:r>
            <a:r>
              <a:rPr lang="en-US" altLang="zh-CN">
                <a:solidFill>
                  <a:schemeClr val="accent2"/>
                </a:solidFill>
                <a:latin typeface="华文细黑" charset="0"/>
                <a:ea typeface="华文细黑" charset="0"/>
                <a:cs typeface="华文细黑" charset="0"/>
              </a:rPr>
              <a:t>——Pun Pun Organic Farm</a:t>
            </a:r>
            <a:endParaRPr lang="zh-CN" altLang="en-US">
              <a:solidFill>
                <a:schemeClr val="accent2"/>
              </a:solidFill>
              <a:latin typeface="华文细黑" charset="0"/>
              <a:ea typeface="华文细黑" charset="0"/>
              <a:cs typeface="华文细黑" charset="0"/>
            </a:endParaRPr>
          </a:p>
        </p:txBody>
      </p:sp>
      <p:pic>
        <p:nvPicPr>
          <p:cNvPr id="155651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7788" y="906463"/>
            <a:ext cx="2716212" cy="423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927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7697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64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556250" y="2673350"/>
            <a:ext cx="3113088" cy="2025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7699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075" y="2778125"/>
            <a:ext cx="277495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0" name="矩形 6"/>
          <p:cNvSpPr>
            <a:spLocks noChangeArrowheads="1"/>
          </p:cNvSpPr>
          <p:nvPr/>
        </p:nvSpPr>
        <p:spPr bwMode="auto">
          <a:xfrm>
            <a:off x="7346950" y="9525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latin typeface="华文细黑" charset="0"/>
                <a:ea typeface="华文细黑" charset="0"/>
                <a:cs typeface="华文细黑" charset="0"/>
              </a:rPr>
              <a:t>开垦荒地</a:t>
            </a:r>
          </a:p>
        </p:txBody>
      </p:sp>
      <p:sp>
        <p:nvSpPr>
          <p:cNvPr id="157701" name="矩形 7"/>
          <p:cNvSpPr>
            <a:spLocks noChangeArrowheads="1"/>
          </p:cNvSpPr>
          <p:nvPr/>
        </p:nvSpPr>
        <p:spPr bwMode="auto">
          <a:xfrm>
            <a:off x="7346950" y="128428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latin typeface="华文细黑" charset="0"/>
                <a:ea typeface="华文细黑" charset="0"/>
                <a:cs typeface="华文细黑" charset="0"/>
              </a:rPr>
              <a:t>修建菜田</a:t>
            </a:r>
          </a:p>
        </p:txBody>
      </p:sp>
      <p:sp>
        <p:nvSpPr>
          <p:cNvPr id="157702" name="矩形 8"/>
          <p:cNvSpPr>
            <a:spLocks noChangeArrowheads="1"/>
          </p:cNvSpPr>
          <p:nvPr/>
        </p:nvSpPr>
        <p:spPr bwMode="auto">
          <a:xfrm>
            <a:off x="7346950" y="1651000"/>
            <a:ext cx="110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latin typeface="华文细黑" charset="0"/>
                <a:ea typeface="华文细黑" charset="0"/>
                <a:cs typeface="华文细黑" charset="0"/>
              </a:rPr>
              <a:t>自挖鱼塘</a:t>
            </a:r>
          </a:p>
        </p:txBody>
      </p:sp>
      <p:sp>
        <p:nvSpPr>
          <p:cNvPr id="157703" name="矩形 9"/>
          <p:cNvSpPr>
            <a:spLocks noChangeArrowheads="1"/>
          </p:cNvSpPr>
          <p:nvPr/>
        </p:nvSpPr>
        <p:spPr bwMode="auto">
          <a:xfrm>
            <a:off x="7400925" y="1993900"/>
            <a:ext cx="14144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一年收获四吨水稻</a:t>
            </a:r>
          </a:p>
        </p:txBody>
      </p:sp>
    </p:spTree>
    <p:extLst>
      <p:ext uri="{BB962C8B-B14F-4D97-AF65-F5344CB8AC3E}">
        <p14:creationId xmlns:p14="http://schemas.microsoft.com/office/powerpoint/2010/main" val="414879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矩形 6"/>
          <p:cNvSpPr>
            <a:spLocks noChangeArrowheads="1"/>
          </p:cNvSpPr>
          <p:nvPr/>
        </p:nvSpPr>
        <p:spPr bwMode="auto">
          <a:xfrm>
            <a:off x="292100" y="1074738"/>
            <a:ext cx="85280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传道授业解惑</a:t>
            </a:r>
            <a:endParaRPr lang="en-US" altLang="zh-CN">
              <a:solidFill>
                <a:srgbClr val="C0504D"/>
              </a:solidFill>
              <a:latin typeface="华文细黑" charset="0"/>
              <a:ea typeface="华文细黑" charset="0"/>
              <a:cs typeface="华文细黑" charset="0"/>
            </a:endParaRPr>
          </a:p>
          <a:p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告诉人们如何开荒、种地：同学们，千万要记住，不要用任何农药、化肥</a:t>
            </a:r>
            <a:r>
              <a:rPr lang="en-US" altLang="zh-CN" sz="1200">
                <a:latin typeface="华文细黑" charset="0"/>
                <a:ea typeface="华文细黑" charset="0"/>
                <a:cs typeface="华文细黑" charset="0"/>
              </a:rPr>
              <a:t>……</a:t>
            </a:r>
            <a:endParaRPr lang="zh-CN" altLang="en-US" sz="1200">
              <a:latin typeface="华文细黑" charset="0"/>
              <a:ea typeface="华文细黑" charset="0"/>
              <a:cs typeface="华文细黑" charset="0"/>
            </a:endParaRPr>
          </a:p>
        </p:txBody>
      </p:sp>
      <p:grpSp>
        <p:nvGrpSpPr>
          <p:cNvPr id="161794" name="组 9"/>
          <p:cNvGrpSpPr>
            <a:grpSpLocks/>
          </p:cNvGrpSpPr>
          <p:nvPr/>
        </p:nvGrpSpPr>
        <p:grpSpPr bwMode="auto">
          <a:xfrm>
            <a:off x="328613" y="1703388"/>
            <a:ext cx="8491537" cy="2230437"/>
            <a:chOff x="0" y="1650355"/>
            <a:chExt cx="10107891" cy="2406242"/>
          </a:xfrm>
        </p:grpSpPr>
        <p:grpSp>
          <p:nvGrpSpPr>
            <p:cNvPr id="161795" name="组 5"/>
            <p:cNvGrpSpPr>
              <a:grpSpLocks/>
            </p:cNvGrpSpPr>
            <p:nvPr/>
          </p:nvGrpSpPr>
          <p:grpSpPr bwMode="auto">
            <a:xfrm>
              <a:off x="0" y="1650355"/>
              <a:ext cx="6308579" cy="2406242"/>
              <a:chOff x="-4107715" y="864232"/>
              <a:chExt cx="8791219" cy="3064383"/>
            </a:xfrm>
          </p:grpSpPr>
          <p:pic>
            <p:nvPicPr>
              <p:cNvPr id="161797" name="图片 1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789" y="864234"/>
                <a:ext cx="4107715" cy="3064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798" name="图片 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107715" y="864232"/>
                <a:ext cx="4588755" cy="306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1796" name="图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6569" y="1650356"/>
              <a:ext cx="3731322" cy="2406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683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矩形 6"/>
          <p:cNvSpPr>
            <a:spLocks noChangeArrowheads="1"/>
          </p:cNvSpPr>
          <p:nvPr/>
        </p:nvSpPr>
        <p:spPr bwMode="auto">
          <a:xfrm>
            <a:off x="257175" y="1022350"/>
            <a:ext cx="85280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成立了自己的泰国农家乐</a:t>
            </a:r>
            <a:r>
              <a:rPr lang="en-US" altLang="zh-CN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——</a:t>
            </a:r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有机餐厅</a:t>
            </a:r>
            <a:endParaRPr lang="en-US" altLang="zh-CN">
              <a:solidFill>
                <a:srgbClr val="C0504D"/>
              </a:solidFill>
              <a:latin typeface="华文细黑" charset="0"/>
              <a:ea typeface="华文细黑" charset="0"/>
              <a:cs typeface="华文细黑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人多了就要解决吃饭问题，</a:t>
            </a:r>
            <a:r>
              <a:rPr lang="en-US" altLang="zh-CN" sz="1200">
                <a:latin typeface="华文细黑" charset="0"/>
                <a:ea typeface="华文细黑" charset="0"/>
                <a:cs typeface="华文细黑" charset="0"/>
              </a:rPr>
              <a:t>Jon</a:t>
            </a:r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误打误撞开了两家有机餐厅，人们在这里讨论养生，享受有机美食。</a:t>
            </a:r>
          </a:p>
        </p:txBody>
      </p:sp>
      <p:grpSp>
        <p:nvGrpSpPr>
          <p:cNvPr id="162818" name="组 12"/>
          <p:cNvGrpSpPr>
            <a:grpSpLocks/>
          </p:cNvGrpSpPr>
          <p:nvPr/>
        </p:nvGrpSpPr>
        <p:grpSpPr bwMode="auto">
          <a:xfrm>
            <a:off x="352425" y="1731963"/>
            <a:ext cx="8378825" cy="2182812"/>
            <a:chOff x="-2468937" y="1625945"/>
            <a:chExt cx="10174440" cy="2603718"/>
          </a:xfrm>
        </p:grpSpPr>
        <p:pic>
          <p:nvPicPr>
            <p:cNvPr id="162819" name="图片 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4185" y="1653768"/>
              <a:ext cx="3191318" cy="2575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820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1" y="1653768"/>
              <a:ext cx="4461264" cy="2575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821" name="图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68937" y="1625945"/>
              <a:ext cx="2468937" cy="260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6669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矩形 3"/>
          <p:cNvSpPr>
            <a:spLocks noChangeArrowheads="1"/>
          </p:cNvSpPr>
          <p:nvPr/>
        </p:nvSpPr>
        <p:spPr bwMode="auto">
          <a:xfrm>
            <a:off x="273050" y="1169988"/>
            <a:ext cx="84026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accent2"/>
                </a:solidFill>
                <a:latin typeface="华文细黑" charset="0"/>
                <a:ea typeface="华文细黑" charset="0"/>
                <a:cs typeface="华文细黑" charset="0"/>
              </a:rPr>
              <a:t>在这里，大家种菜、耕地，研究有机植物，推广自给自足的可持续生活理念，并致力于当地环保事业。</a:t>
            </a:r>
          </a:p>
        </p:txBody>
      </p:sp>
      <p:grpSp>
        <p:nvGrpSpPr>
          <p:cNvPr id="163842" name="组 12"/>
          <p:cNvGrpSpPr>
            <a:grpSpLocks/>
          </p:cNvGrpSpPr>
          <p:nvPr/>
        </p:nvGrpSpPr>
        <p:grpSpPr bwMode="auto">
          <a:xfrm>
            <a:off x="361950" y="1903413"/>
            <a:ext cx="8313738" cy="1930400"/>
            <a:chOff x="397222" y="1851145"/>
            <a:chExt cx="10492817" cy="2434740"/>
          </a:xfrm>
        </p:grpSpPr>
        <p:grpSp>
          <p:nvGrpSpPr>
            <p:cNvPr id="163843" name="组 8"/>
            <p:cNvGrpSpPr>
              <a:grpSpLocks/>
            </p:cNvGrpSpPr>
            <p:nvPr/>
          </p:nvGrpSpPr>
          <p:grpSpPr bwMode="auto">
            <a:xfrm>
              <a:off x="397222" y="1851145"/>
              <a:ext cx="6605755" cy="2434740"/>
              <a:chOff x="3048956" y="1762665"/>
              <a:chExt cx="8821759" cy="2975173"/>
            </a:xfrm>
          </p:grpSpPr>
          <p:pic>
            <p:nvPicPr>
              <p:cNvPr id="163845" name="图片 6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956" y="1762665"/>
                <a:ext cx="4861142" cy="2975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846" name="图片 7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7213" y="1762666"/>
                <a:ext cx="3913502" cy="2975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3844" name="图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8257" y="1851146"/>
              <a:ext cx="3851782" cy="2434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6403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矩形 2"/>
          <p:cNvSpPr>
            <a:spLocks noChangeArrowheads="1"/>
          </p:cNvSpPr>
          <p:nvPr/>
        </p:nvSpPr>
        <p:spPr bwMode="auto">
          <a:xfrm>
            <a:off x="396875" y="1150938"/>
            <a:ext cx="81756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现今，</a:t>
            </a:r>
            <a:r>
              <a:rPr lang="en-US" altLang="zh-CN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Jon</a:t>
            </a:r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的品牌农场已发展成为一个拥有</a:t>
            </a:r>
            <a:r>
              <a:rPr lang="en-US" altLang="zh-CN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30</a:t>
            </a:r>
            <a:r>
              <a:rPr lang="zh-CN" altLang="en-US">
                <a:solidFill>
                  <a:srgbClr val="C0504D"/>
                </a:solidFill>
                <a:latin typeface="华文细黑" charset="0"/>
                <a:ea typeface="华文细黑" charset="0"/>
                <a:cs typeface="华文细黑" charset="0"/>
              </a:rPr>
              <a:t>多名成员的“乌托邦” </a:t>
            </a:r>
            <a:endParaRPr lang="en-US" altLang="zh-CN">
              <a:solidFill>
                <a:srgbClr val="C0504D"/>
              </a:solidFill>
              <a:latin typeface="华文细黑" charset="0"/>
              <a:ea typeface="华文细黑" charset="0"/>
              <a:cs typeface="华文细黑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里面一半是泰国人，以</a:t>
            </a:r>
            <a:r>
              <a:rPr lang="en-US" altLang="zh-CN" sz="1200">
                <a:latin typeface="华文细黑" charset="0"/>
                <a:ea typeface="华文细黑" charset="0"/>
                <a:cs typeface="华文细黑" charset="0"/>
              </a:rPr>
              <a:t>Jon</a:t>
            </a:r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的亲戚为主；另一半则是西方人，追随</a:t>
            </a:r>
            <a:r>
              <a:rPr lang="en-US" altLang="zh-CN" sz="1200">
                <a:latin typeface="华文细黑" charset="0"/>
                <a:ea typeface="华文细黑" charset="0"/>
                <a:cs typeface="华文细黑" charset="0"/>
              </a:rPr>
              <a:t>Jon</a:t>
            </a:r>
            <a:r>
              <a:rPr lang="zh-CN" altLang="en-US" sz="1200">
                <a:latin typeface="华文细黑" charset="0"/>
                <a:ea typeface="华文细黑" charset="0"/>
                <a:cs typeface="华文细黑" charset="0"/>
              </a:rPr>
              <a:t>过田园生活、吃有机蔬菜，享受亲临自然的魅力</a:t>
            </a:r>
          </a:p>
        </p:txBody>
      </p:sp>
      <p:grpSp>
        <p:nvGrpSpPr>
          <p:cNvPr id="164866" name="组 6"/>
          <p:cNvGrpSpPr>
            <a:grpSpLocks/>
          </p:cNvGrpSpPr>
          <p:nvPr/>
        </p:nvGrpSpPr>
        <p:grpSpPr bwMode="auto">
          <a:xfrm>
            <a:off x="468313" y="1879600"/>
            <a:ext cx="8104187" cy="2119313"/>
            <a:chOff x="273742" y="1791111"/>
            <a:chExt cx="8614413" cy="2252460"/>
          </a:xfrm>
        </p:grpSpPr>
        <p:pic>
          <p:nvPicPr>
            <p:cNvPr id="164867" name="图片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742" y="1791111"/>
              <a:ext cx="5856395" cy="2252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868" name="图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9712" y="1791111"/>
              <a:ext cx="2678443" cy="2252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640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TED-0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556" y="1614481"/>
            <a:ext cx="1926444" cy="1926444"/>
          </a:xfrm>
          <a:prstGeom prst="rect">
            <a:avLst/>
          </a:prstGeom>
        </p:spPr>
      </p:pic>
      <p:pic>
        <p:nvPicPr>
          <p:cNvPr id="5" name="图片 4" descr="TED-0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9991" y="1614481"/>
            <a:ext cx="1883700" cy="1883700"/>
          </a:xfrm>
          <a:prstGeom prst="rect">
            <a:avLst/>
          </a:prstGeom>
        </p:spPr>
      </p:pic>
      <p:pic>
        <p:nvPicPr>
          <p:cNvPr id="6" name="图片 5" descr="TED-0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826" y="1614481"/>
            <a:ext cx="1926444" cy="192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7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lIns="145143" tIns="72571" rIns="145143" bIns="72571"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lIns="145143" tIns="72571" rIns="145143" bIns="72571"/>
          <a:lstStyle/>
          <a:p>
            <a:endParaRPr lang="zh-CN" altLang="en-US"/>
          </a:p>
        </p:txBody>
      </p:sp>
      <p:pic>
        <p:nvPicPr>
          <p:cNvPr id="4" name="图片 3" descr="0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143683"/>
          </a:xfrm>
          <a:prstGeom prst="rect">
            <a:avLst/>
          </a:prstGeom>
        </p:spPr>
      </p:pic>
      <p:pic>
        <p:nvPicPr>
          <p:cNvPr id="5" name="图片 4" descr="0-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63094" y="1355095"/>
            <a:ext cx="4682008" cy="13521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2706" y="1282369"/>
            <a:ext cx="4728014" cy="1437939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900" dirty="0">
                <a:latin typeface="微软雅黑" pitchFamily="34" charset="-122"/>
                <a:ea typeface="微软雅黑" pitchFamily="34" charset="-122"/>
              </a:rPr>
              <a:t>一家基于城市社区居民生活增值服务平台</a:t>
            </a:r>
            <a:endParaRPr lang="en-US" altLang="zh-CN" sz="1900" dirty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900" dirty="0">
                <a:latin typeface="微软雅黑" pitchFamily="34" charset="-122"/>
                <a:ea typeface="微软雅黑" pitchFamily="34" charset="-122"/>
              </a:rPr>
              <a:t>拥有互联网基因 以文化创意为核心内容</a:t>
            </a:r>
            <a:endParaRPr lang="en-US" altLang="zh-CN" sz="1900" dirty="0"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900" dirty="0">
                <a:latin typeface="微软雅黑" pitchFamily="34" charset="-122"/>
                <a:ea typeface="微软雅黑" pitchFamily="34" charset="-122"/>
              </a:rPr>
              <a:t>服务于广大农民的服务平台</a:t>
            </a:r>
          </a:p>
        </p:txBody>
      </p:sp>
    </p:spTree>
    <p:extLst>
      <p:ext uri="{BB962C8B-B14F-4D97-AF65-F5344CB8AC3E}">
        <p14:creationId xmlns:p14="http://schemas.microsoft.com/office/powerpoint/2010/main" val="2929496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0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9143998" cy="5143683"/>
          </a:xfrm>
          <a:prstGeom prst="rect">
            <a:avLst/>
          </a:prstGeom>
        </p:spPr>
      </p:pic>
      <p:pic>
        <p:nvPicPr>
          <p:cNvPr id="29" name="图片 28" descr="0-0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710" y="499508"/>
            <a:ext cx="1545592" cy="3958005"/>
          </a:xfrm>
          <a:prstGeom prst="rect">
            <a:avLst/>
          </a:prstGeom>
        </p:spPr>
      </p:pic>
      <p:cxnSp>
        <p:nvCxnSpPr>
          <p:cNvPr id="13" name="曲线连接符 12"/>
          <p:cNvCxnSpPr/>
          <p:nvPr/>
        </p:nvCxnSpPr>
        <p:spPr>
          <a:xfrm flipV="1">
            <a:off x="1788417" y="868137"/>
            <a:ext cx="1468128" cy="453092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5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79139" y="600153"/>
            <a:ext cx="5581741" cy="684015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altLang="zh-CN" sz="3500" b="1" dirty="0">
                <a:latin typeface="微软雅黑" pitchFamily="34" charset="-122"/>
                <a:ea typeface="微软雅黑" pitchFamily="34" charset="-122"/>
              </a:rPr>
              <a:t>Technology  </a:t>
            </a:r>
            <a:r>
              <a:rPr lang="zh-CN" altLang="en-US" sz="3500" b="1" dirty="0">
                <a:latin typeface="微软雅黑" pitchFamily="34" charset="-122"/>
                <a:ea typeface="微软雅黑" pitchFamily="34" charset="-122"/>
              </a:rPr>
              <a:t>互联网技术</a:t>
            </a:r>
          </a:p>
        </p:txBody>
      </p:sp>
      <p:cxnSp>
        <p:nvCxnSpPr>
          <p:cNvPr id="17" name="曲线连接符 16"/>
          <p:cNvCxnSpPr/>
          <p:nvPr/>
        </p:nvCxnSpPr>
        <p:spPr>
          <a:xfrm flipV="1">
            <a:off x="1795778" y="2461678"/>
            <a:ext cx="1434572" cy="100692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2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62260" y="3667029"/>
            <a:ext cx="5581741" cy="684015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altLang="zh-CN" sz="3500" b="1" dirty="0">
                <a:latin typeface="微软雅黑" pitchFamily="34" charset="-122"/>
                <a:ea typeface="微软雅黑" pitchFamily="34" charset="-122"/>
              </a:rPr>
              <a:t>Design  </a:t>
            </a:r>
            <a:r>
              <a:rPr lang="zh-CN" altLang="en-US" sz="3500" b="1" dirty="0">
                <a:latin typeface="微软雅黑" pitchFamily="34" charset="-122"/>
                <a:ea typeface="微软雅黑" pitchFamily="34" charset="-122"/>
              </a:rPr>
              <a:t>创意设计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60064" y="2150487"/>
            <a:ext cx="5581741" cy="684015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altLang="zh-CN" sz="3500" b="1" dirty="0">
                <a:latin typeface="微软雅黑" pitchFamily="34" charset="-122"/>
                <a:ea typeface="微软雅黑" pitchFamily="34" charset="-122"/>
              </a:rPr>
              <a:t>Entertainment  </a:t>
            </a:r>
            <a:r>
              <a:rPr lang="zh-CN" altLang="en-US" sz="3500" b="1" dirty="0">
                <a:latin typeface="微软雅黑" pitchFamily="34" charset="-122"/>
                <a:ea typeface="微软雅黑" pitchFamily="34" charset="-122"/>
              </a:rPr>
              <a:t>娱乐互动</a:t>
            </a:r>
          </a:p>
        </p:txBody>
      </p:sp>
      <p:cxnSp>
        <p:nvCxnSpPr>
          <p:cNvPr id="24" name="曲线连接符 23"/>
          <p:cNvCxnSpPr/>
          <p:nvPr/>
        </p:nvCxnSpPr>
        <p:spPr>
          <a:xfrm>
            <a:off x="1786875" y="3825279"/>
            <a:ext cx="1812090" cy="142636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092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2" descr="C:\Users\user\Desktop\实惠资料\未标题-3.png"/>
          <p:cNvPicPr>
            <a:picLocks noChangeAspect="1" noChangeArrowheads="1"/>
          </p:cNvPicPr>
          <p:nvPr/>
        </p:nvPicPr>
        <p:blipFill>
          <a:blip r:embed="rId2"/>
          <a:srcRect l="5298" t="15102" r="4636" b="13269"/>
          <a:stretch>
            <a:fillRect/>
          </a:stretch>
        </p:blipFill>
        <p:spPr bwMode="auto">
          <a:xfrm>
            <a:off x="197941" y="804863"/>
            <a:ext cx="4663679" cy="370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5" name="组合 5"/>
          <p:cNvGrpSpPr>
            <a:grpSpLocks/>
          </p:cNvGrpSpPr>
          <p:nvPr/>
        </p:nvGrpSpPr>
        <p:grpSpPr bwMode="auto">
          <a:xfrm>
            <a:off x="5096173" y="1358503"/>
            <a:ext cx="3086361" cy="2494958"/>
            <a:chOff x="6816080" y="2006968"/>
            <a:chExt cx="4588266" cy="3710858"/>
          </a:xfrm>
        </p:grpSpPr>
        <p:grpSp>
          <p:nvGrpSpPr>
            <p:cNvPr id="30727" name="组合 13"/>
            <p:cNvGrpSpPr>
              <a:grpSpLocks/>
            </p:cNvGrpSpPr>
            <p:nvPr/>
          </p:nvGrpSpPr>
          <p:grpSpPr bwMode="auto">
            <a:xfrm>
              <a:off x="6816080" y="5150377"/>
              <a:ext cx="4570131" cy="567449"/>
              <a:chOff x="6816080" y="4718329"/>
              <a:chExt cx="4570131" cy="567449"/>
            </a:xfrm>
          </p:grpSpPr>
          <p:pic>
            <p:nvPicPr>
              <p:cNvPr id="30744" name="图片 2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816080" y="4718329"/>
                <a:ext cx="1172994" cy="5594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45" name="图片 24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256239" y="4830954"/>
                <a:ext cx="338622" cy="334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46" name="文本框 10"/>
              <p:cNvSpPr txBox="1">
                <a:spLocks noChangeArrowheads="1"/>
              </p:cNvSpPr>
              <p:nvPr/>
            </p:nvSpPr>
            <p:spPr bwMode="auto">
              <a:xfrm>
                <a:off x="8862029" y="4736455"/>
                <a:ext cx="2524182" cy="549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社区</a:t>
                </a:r>
                <a:r>
                  <a:rPr lang="en-US" altLang="zh-CN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/</a:t>
                </a:r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用户</a:t>
                </a:r>
                <a:r>
                  <a:rPr lang="en-US" altLang="zh-CN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/</a:t>
                </a:r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地推</a:t>
                </a:r>
              </a:p>
            </p:txBody>
          </p:sp>
        </p:grpSp>
        <p:grpSp>
          <p:nvGrpSpPr>
            <p:cNvPr id="30728" name="组合 24"/>
            <p:cNvGrpSpPr>
              <a:grpSpLocks/>
            </p:cNvGrpSpPr>
            <p:nvPr/>
          </p:nvGrpSpPr>
          <p:grpSpPr bwMode="auto">
            <a:xfrm>
              <a:off x="6834221" y="4347988"/>
              <a:ext cx="4570125" cy="549323"/>
              <a:chOff x="6834221" y="4716322"/>
              <a:chExt cx="4570125" cy="549323"/>
            </a:xfrm>
          </p:grpSpPr>
          <p:pic>
            <p:nvPicPr>
              <p:cNvPr id="30741" name="图片 2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834221" y="4733751"/>
                <a:ext cx="1172993" cy="4883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42" name="图片 21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274381" y="4810817"/>
                <a:ext cx="338622" cy="334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43" name="文本框 37"/>
              <p:cNvSpPr txBox="1">
                <a:spLocks noChangeArrowheads="1"/>
              </p:cNvSpPr>
              <p:nvPr/>
            </p:nvSpPr>
            <p:spPr bwMode="auto">
              <a:xfrm>
                <a:off x="8880164" y="4716322"/>
                <a:ext cx="2524182" cy="549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技术</a:t>
                </a:r>
                <a:r>
                  <a:rPr lang="en-US" altLang="zh-CN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/</a:t>
                </a:r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数据</a:t>
                </a:r>
                <a:r>
                  <a:rPr lang="en-US" altLang="zh-CN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/</a:t>
                </a:r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支付</a:t>
                </a:r>
              </a:p>
            </p:txBody>
          </p:sp>
        </p:grpSp>
        <p:grpSp>
          <p:nvGrpSpPr>
            <p:cNvPr id="30729" name="组合 42"/>
            <p:cNvGrpSpPr>
              <a:grpSpLocks/>
            </p:cNvGrpSpPr>
            <p:nvPr/>
          </p:nvGrpSpPr>
          <p:grpSpPr bwMode="auto">
            <a:xfrm>
              <a:off x="6816080" y="2006968"/>
              <a:ext cx="3693122" cy="549323"/>
              <a:chOff x="6816080" y="3167390"/>
              <a:chExt cx="3693122" cy="549323"/>
            </a:xfrm>
          </p:grpSpPr>
          <p:pic>
            <p:nvPicPr>
              <p:cNvPr id="30738" name="图片 17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816080" y="3177998"/>
                <a:ext cx="1172995" cy="502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9" name="图片 18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256240" y="3261888"/>
                <a:ext cx="338622" cy="334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40" name="文本框 45"/>
              <p:cNvSpPr txBox="1">
                <a:spLocks noChangeArrowheads="1"/>
              </p:cNvSpPr>
              <p:nvPr/>
            </p:nvSpPr>
            <p:spPr bwMode="auto">
              <a:xfrm>
                <a:off x="8862026" y="3167390"/>
                <a:ext cx="1647176" cy="549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门户流量</a:t>
                </a:r>
                <a:endParaRPr lang="en-US" altLang="zh-CN">
                  <a:solidFill>
                    <a:srgbClr val="C00000"/>
                  </a:solidFill>
                  <a:latin typeface="华康俪金黑W8(P)" pitchFamily="34" charset="-122"/>
                  <a:ea typeface="华康俪金黑W8(P)" pitchFamily="34" charset="-122"/>
                </a:endParaRPr>
              </a:p>
            </p:txBody>
          </p:sp>
        </p:grpSp>
        <p:grpSp>
          <p:nvGrpSpPr>
            <p:cNvPr id="30730" name="组合 46"/>
            <p:cNvGrpSpPr>
              <a:grpSpLocks/>
            </p:cNvGrpSpPr>
            <p:nvPr/>
          </p:nvGrpSpPr>
          <p:grpSpPr bwMode="auto">
            <a:xfrm>
              <a:off x="6816080" y="3575307"/>
              <a:ext cx="3693122" cy="549323"/>
              <a:chOff x="6816080" y="1567377"/>
              <a:chExt cx="3693122" cy="549323"/>
            </a:xfrm>
          </p:grpSpPr>
          <p:pic>
            <p:nvPicPr>
              <p:cNvPr id="30735" name="图片 14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816080" y="1623712"/>
                <a:ext cx="1172994" cy="410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6" name="图片 1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256240" y="1661875"/>
                <a:ext cx="338622" cy="334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37" name="文本框 49"/>
              <p:cNvSpPr txBox="1">
                <a:spLocks noChangeArrowheads="1"/>
              </p:cNvSpPr>
              <p:nvPr/>
            </p:nvSpPr>
            <p:spPr bwMode="auto">
              <a:xfrm>
                <a:off x="8862026" y="1567377"/>
                <a:ext cx="1647176" cy="549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物流派送</a:t>
                </a:r>
              </a:p>
            </p:txBody>
          </p:sp>
        </p:grpSp>
        <p:grpSp>
          <p:nvGrpSpPr>
            <p:cNvPr id="30731" name="组合 50"/>
            <p:cNvGrpSpPr>
              <a:grpSpLocks/>
            </p:cNvGrpSpPr>
            <p:nvPr/>
          </p:nvGrpSpPr>
          <p:grpSpPr bwMode="auto">
            <a:xfrm>
              <a:off x="6816080" y="2754327"/>
              <a:ext cx="3693122" cy="549323"/>
              <a:chOff x="6816080" y="1538485"/>
              <a:chExt cx="3693122" cy="549323"/>
            </a:xfrm>
          </p:grpSpPr>
          <p:pic>
            <p:nvPicPr>
              <p:cNvPr id="30732" name="图片 1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6816080" y="1584798"/>
                <a:ext cx="1172994" cy="430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3" name="图片 12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256240" y="1632983"/>
                <a:ext cx="338622" cy="334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34" name="文本框 53"/>
              <p:cNvSpPr txBox="1">
                <a:spLocks noChangeArrowheads="1"/>
              </p:cNvSpPr>
              <p:nvPr/>
            </p:nvSpPr>
            <p:spPr bwMode="auto">
              <a:xfrm>
                <a:off x="8862026" y="1538485"/>
                <a:ext cx="1647176" cy="549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>
                    <a:solidFill>
                      <a:srgbClr val="C00000"/>
                    </a:solidFill>
                    <a:latin typeface="华康俪金黑W8(P)" pitchFamily="34" charset="-122"/>
                    <a:ea typeface="华康俪金黑W8(P)" pitchFamily="34" charset="-122"/>
                  </a:rPr>
                  <a:t>线下广告</a:t>
                </a:r>
                <a:endParaRPr lang="en-US" altLang="zh-CN">
                  <a:solidFill>
                    <a:srgbClr val="C00000"/>
                  </a:solidFill>
                  <a:latin typeface="华康俪金黑W8(P)" pitchFamily="34" charset="-122"/>
                  <a:ea typeface="华康俪金黑W8(P)" pitchFamily="34" charset="-122"/>
                </a:endParaRPr>
              </a:p>
            </p:txBody>
          </p:sp>
        </p:grpSp>
      </p:grpSp>
      <p:sp>
        <p:nvSpPr>
          <p:cNvPr id="27" name="圆角矩形 26"/>
          <p:cNvSpPr/>
          <p:nvPr/>
        </p:nvSpPr>
        <p:spPr bwMode="auto">
          <a:xfrm>
            <a:off x="4967585" y="2867025"/>
            <a:ext cx="3844529" cy="1075135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endParaRPr lang="zh-CN" altLang="en-US" sz="15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600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0-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91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0-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45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-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9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-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9143998" cy="514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0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0867" y="1139342"/>
            <a:ext cx="6305858" cy="1681579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广大农村县镇的各类农副产品</a:t>
            </a:r>
            <a:endParaRPr lang="en-US" altLang="zh-CN" sz="3500" b="1" dirty="0"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研发</a:t>
            </a:r>
            <a:r>
              <a:rPr lang="en-US" altLang="zh-CN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/</a:t>
            </a: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生产</a:t>
            </a:r>
            <a:r>
              <a:rPr lang="en-US" altLang="zh-CN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/</a:t>
            </a: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包装</a:t>
            </a:r>
            <a:r>
              <a:rPr lang="en-US" altLang="zh-CN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……</a:t>
            </a:r>
            <a:endParaRPr lang="zh-CN" altLang="zh-CN" sz="3500" b="1" dirty="0"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46725" y="3366697"/>
            <a:ext cx="2752561" cy="941283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最前</a:t>
            </a:r>
            <a:r>
              <a:rPr lang="en-US" altLang="zh-CN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100</a:t>
            </a:r>
            <a:r>
              <a:rPr lang="zh-CN" altLang="en-US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米</a:t>
            </a:r>
            <a:endParaRPr lang="en-US" altLang="zh-CN" sz="4000" b="1" dirty="0">
              <a:solidFill>
                <a:srgbClr val="FF0000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4445795" y="3690703"/>
            <a:ext cx="909180" cy="405756"/>
          </a:xfrm>
          <a:prstGeom prst="rightArrow">
            <a:avLst>
              <a:gd name="adj1" fmla="val 56558"/>
              <a:gd name="adj2" fmla="val 72951"/>
            </a:avLst>
          </a:prstGeom>
          <a:solidFill>
            <a:srgbClr val="FF0000"/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56102" y="3437462"/>
            <a:ext cx="4006790" cy="95287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081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0-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 descr="实惠LOGO组合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420"/>
          <a:stretch>
            <a:fillRect/>
          </a:stretch>
        </p:blipFill>
        <p:spPr>
          <a:xfrm>
            <a:off x="954834" y="740276"/>
            <a:ext cx="2164792" cy="6732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717324" y="1447999"/>
            <a:ext cx="6305858" cy="1640193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基于城市社区居民生活消费</a:t>
            </a:r>
            <a:endParaRPr lang="en-US" altLang="zh-CN" sz="3500" b="1" dirty="0"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5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连接的移动互联网平台</a:t>
            </a:r>
            <a:endParaRPr lang="zh-CN" altLang="zh-CN" sz="3500" b="1" dirty="0"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46725" y="3366697"/>
            <a:ext cx="2752561" cy="941283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最后</a:t>
            </a:r>
            <a:r>
              <a:rPr lang="en-US" altLang="zh-CN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100</a:t>
            </a:r>
            <a:r>
              <a:rPr lang="zh-CN" altLang="en-US" sz="4000" b="1" dirty="0">
                <a:solidFill>
                  <a:srgbClr val="FF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米</a:t>
            </a:r>
            <a:endParaRPr lang="en-US" altLang="zh-CN" sz="4000" b="1" dirty="0">
              <a:solidFill>
                <a:srgbClr val="FF0000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445795" y="3690703"/>
            <a:ext cx="909180" cy="405756"/>
          </a:xfrm>
          <a:prstGeom prst="rightArrow">
            <a:avLst>
              <a:gd name="adj1" fmla="val 56558"/>
              <a:gd name="adj2" fmla="val 72951"/>
            </a:avLst>
          </a:prstGeom>
          <a:solidFill>
            <a:srgbClr val="FF0000"/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51764" y="790486"/>
            <a:ext cx="1676176" cy="701474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900" b="1" dirty="0"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App</a:t>
            </a:r>
            <a:endParaRPr lang="zh-CN" altLang="zh-CN" sz="2900" b="1" dirty="0"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56102" y="3437462"/>
            <a:ext cx="4006790" cy="95287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492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6353" y="1507456"/>
            <a:ext cx="2382422" cy="19403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542" y="1507455"/>
            <a:ext cx="3532940" cy="19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3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-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" y="0"/>
            <a:ext cx="91437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99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350</Words>
  <Application>Microsoft Macintosh PowerPoint</Application>
  <PresentationFormat>全屏显示(16:9)</PresentationFormat>
  <Paragraphs>59</Paragraphs>
  <Slides>46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4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</dc:creator>
  <cp:lastModifiedBy>chen</cp:lastModifiedBy>
  <cp:revision>41</cp:revision>
  <dcterms:created xsi:type="dcterms:W3CDTF">2015-10-26T09:27:16Z</dcterms:created>
  <dcterms:modified xsi:type="dcterms:W3CDTF">2015-12-25T08:19:47Z</dcterms:modified>
</cp:coreProperties>
</file>